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1" hidden="1"/>
          <p:cNvSpPr/>
          <p:nvPr/>
        </p:nvSpPr>
        <p:spPr>
          <a:xfrm>
            <a:off x="0" y="366840"/>
            <a:ext cx="9142200" cy="824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" name="CustomShape 2" hidden="1"/>
          <p:cNvSpPr/>
          <p:nvPr/>
        </p:nvSpPr>
        <p:spPr>
          <a:xfrm>
            <a:off x="0" y="0"/>
            <a:ext cx="9142200" cy="30924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07800"/>
            <a:ext cx="9142200" cy="90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 flipV="1">
            <a:off x="5410080" y="357120"/>
            <a:ext cx="3732120" cy="88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 flipV="1">
            <a:off x="5410080" y="436320"/>
            <a:ext cx="3732120" cy="1792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5407200" y="496800"/>
            <a:ext cx="3062160" cy="26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 hidden="1"/>
          <p:cNvSpPr/>
          <p:nvPr/>
        </p:nvSpPr>
        <p:spPr>
          <a:xfrm>
            <a:off x="7373880" y="588960"/>
            <a:ext cx="1598400" cy="34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8" hidden="1"/>
          <p:cNvSpPr/>
          <p:nvPr/>
        </p:nvSpPr>
        <p:spPr>
          <a:xfrm>
            <a:off x="9085320" y="-1440"/>
            <a:ext cx="55440" cy="61884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 hidden="1"/>
          <p:cNvSpPr/>
          <p:nvPr/>
        </p:nvSpPr>
        <p:spPr>
          <a:xfrm>
            <a:off x="9043920" y="-1440"/>
            <a:ext cx="26640" cy="61884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 hidden="1"/>
          <p:cNvSpPr/>
          <p:nvPr/>
        </p:nvSpPr>
        <p:spPr>
          <a:xfrm>
            <a:off x="9024840" y="-1440"/>
            <a:ext cx="7560" cy="61884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 hidden="1"/>
          <p:cNvSpPr/>
          <p:nvPr/>
        </p:nvSpPr>
        <p:spPr>
          <a:xfrm>
            <a:off x="8975880" y="-1440"/>
            <a:ext cx="25200" cy="61884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 hidden="1"/>
          <p:cNvSpPr/>
          <p:nvPr/>
        </p:nvSpPr>
        <p:spPr>
          <a:xfrm>
            <a:off x="8915400" y="0"/>
            <a:ext cx="53640" cy="58392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 hidden="1"/>
          <p:cNvSpPr/>
          <p:nvPr/>
        </p:nvSpPr>
        <p:spPr>
          <a:xfrm>
            <a:off x="8874000" y="0"/>
            <a:ext cx="6120" cy="58392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 flipV="1">
            <a:off x="5410080" y="3806640"/>
            <a:ext cx="3732120" cy="88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 flipV="1">
            <a:off x="5410080" y="3893400"/>
            <a:ext cx="3732120" cy="1904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 flipV="1">
            <a:off x="5410080" y="4110840"/>
            <a:ext cx="3732120" cy="756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 flipV="1">
            <a:off x="5410080" y="4160880"/>
            <a:ext cx="1963440" cy="1728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 flipV="1">
            <a:off x="5410080" y="4195080"/>
            <a:ext cx="1963440" cy="756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410080" y="3962520"/>
            <a:ext cx="3062160" cy="25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7377120" y="4060800"/>
            <a:ext cx="1598400" cy="34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0" y="3649680"/>
            <a:ext cx="9142200" cy="242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0" y="3675240"/>
            <a:ext cx="9142200" cy="1393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 flipV="1">
            <a:off x="6413400" y="3639240"/>
            <a:ext cx="2728800" cy="2458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0" y="0"/>
            <a:ext cx="9142200" cy="370008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PlaceHolder 2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5" name="PlaceHolder 2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0" y="366840"/>
            <a:ext cx="9142200" cy="824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" name="CustomShape 2"/>
          <p:cNvSpPr/>
          <p:nvPr/>
        </p:nvSpPr>
        <p:spPr>
          <a:xfrm>
            <a:off x="0" y="0"/>
            <a:ext cx="9142200" cy="30924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" name="CustomShape 3"/>
          <p:cNvSpPr/>
          <p:nvPr/>
        </p:nvSpPr>
        <p:spPr>
          <a:xfrm>
            <a:off x="0" y="307800"/>
            <a:ext cx="9142200" cy="90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" name="CustomShape 4"/>
          <p:cNvSpPr/>
          <p:nvPr/>
        </p:nvSpPr>
        <p:spPr>
          <a:xfrm flipV="1">
            <a:off x="5410080" y="357120"/>
            <a:ext cx="3732120" cy="88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CustomShape 5"/>
          <p:cNvSpPr/>
          <p:nvPr/>
        </p:nvSpPr>
        <p:spPr>
          <a:xfrm flipV="1">
            <a:off x="5410080" y="436320"/>
            <a:ext cx="3732120" cy="1792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6"/>
          <p:cNvSpPr/>
          <p:nvPr/>
        </p:nvSpPr>
        <p:spPr>
          <a:xfrm>
            <a:off x="5407200" y="496800"/>
            <a:ext cx="3062160" cy="26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7"/>
          <p:cNvSpPr/>
          <p:nvPr/>
        </p:nvSpPr>
        <p:spPr>
          <a:xfrm>
            <a:off x="7373880" y="588960"/>
            <a:ext cx="1598400" cy="34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CustomShape 8"/>
          <p:cNvSpPr/>
          <p:nvPr/>
        </p:nvSpPr>
        <p:spPr>
          <a:xfrm>
            <a:off x="9085320" y="-1440"/>
            <a:ext cx="55440" cy="61884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" name="CustomShape 9"/>
          <p:cNvSpPr/>
          <p:nvPr/>
        </p:nvSpPr>
        <p:spPr>
          <a:xfrm>
            <a:off x="9043920" y="-1440"/>
            <a:ext cx="26640" cy="61884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1" name="CustomShape 10"/>
          <p:cNvSpPr/>
          <p:nvPr/>
        </p:nvSpPr>
        <p:spPr>
          <a:xfrm>
            <a:off x="9024840" y="-1440"/>
            <a:ext cx="7560" cy="61884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2" name="CustomShape 11"/>
          <p:cNvSpPr/>
          <p:nvPr/>
        </p:nvSpPr>
        <p:spPr>
          <a:xfrm>
            <a:off x="8975880" y="-1440"/>
            <a:ext cx="25200" cy="61884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3" name="CustomShape 12"/>
          <p:cNvSpPr/>
          <p:nvPr/>
        </p:nvSpPr>
        <p:spPr>
          <a:xfrm>
            <a:off x="8915400" y="0"/>
            <a:ext cx="53640" cy="58392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4" name="CustomShape 13"/>
          <p:cNvSpPr/>
          <p:nvPr/>
        </p:nvSpPr>
        <p:spPr>
          <a:xfrm>
            <a:off x="8874000" y="0"/>
            <a:ext cx="6120" cy="58392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5" name="PlaceHolder 1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76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366840"/>
            <a:ext cx="9142200" cy="824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0" y="0"/>
            <a:ext cx="9142200" cy="30924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5" name="CustomShape 3"/>
          <p:cNvSpPr/>
          <p:nvPr/>
        </p:nvSpPr>
        <p:spPr>
          <a:xfrm>
            <a:off x="0" y="307800"/>
            <a:ext cx="9142200" cy="90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6" name="CustomShape 4"/>
          <p:cNvSpPr/>
          <p:nvPr/>
        </p:nvSpPr>
        <p:spPr>
          <a:xfrm flipV="1">
            <a:off x="5410080" y="357120"/>
            <a:ext cx="3732120" cy="88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7" name="CustomShape 5"/>
          <p:cNvSpPr/>
          <p:nvPr/>
        </p:nvSpPr>
        <p:spPr>
          <a:xfrm flipV="1">
            <a:off x="5410080" y="436320"/>
            <a:ext cx="3732120" cy="1792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8" name="CustomShape 6"/>
          <p:cNvSpPr/>
          <p:nvPr/>
        </p:nvSpPr>
        <p:spPr>
          <a:xfrm>
            <a:off x="5407200" y="496800"/>
            <a:ext cx="3062160" cy="26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9" name="CustomShape 7"/>
          <p:cNvSpPr/>
          <p:nvPr/>
        </p:nvSpPr>
        <p:spPr>
          <a:xfrm>
            <a:off x="7373880" y="588960"/>
            <a:ext cx="1598400" cy="34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0" name="CustomShape 8"/>
          <p:cNvSpPr/>
          <p:nvPr/>
        </p:nvSpPr>
        <p:spPr>
          <a:xfrm>
            <a:off x="9085320" y="-1440"/>
            <a:ext cx="55440" cy="61884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1" name="CustomShape 9"/>
          <p:cNvSpPr/>
          <p:nvPr/>
        </p:nvSpPr>
        <p:spPr>
          <a:xfrm>
            <a:off x="9043920" y="-1440"/>
            <a:ext cx="26640" cy="61884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2" name="CustomShape 10"/>
          <p:cNvSpPr/>
          <p:nvPr/>
        </p:nvSpPr>
        <p:spPr>
          <a:xfrm>
            <a:off x="9024840" y="-1440"/>
            <a:ext cx="7560" cy="61884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3" name="CustomShape 11"/>
          <p:cNvSpPr/>
          <p:nvPr/>
        </p:nvSpPr>
        <p:spPr>
          <a:xfrm>
            <a:off x="8975880" y="-1440"/>
            <a:ext cx="25200" cy="61884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CustomShape 12"/>
          <p:cNvSpPr/>
          <p:nvPr/>
        </p:nvSpPr>
        <p:spPr>
          <a:xfrm>
            <a:off x="8915400" y="0"/>
            <a:ext cx="53640" cy="58392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5" name="CustomShape 13"/>
          <p:cNvSpPr/>
          <p:nvPr/>
        </p:nvSpPr>
        <p:spPr>
          <a:xfrm>
            <a:off x="8874000" y="0"/>
            <a:ext cx="6120" cy="58392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6" name="PlaceHolder 1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27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366840"/>
            <a:ext cx="9142200" cy="824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0" y="0"/>
            <a:ext cx="9142200" cy="30924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0" y="307800"/>
            <a:ext cx="9142200" cy="90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7" name="CustomShape 4"/>
          <p:cNvSpPr/>
          <p:nvPr/>
        </p:nvSpPr>
        <p:spPr>
          <a:xfrm flipV="1">
            <a:off x="5410080" y="357120"/>
            <a:ext cx="3732120" cy="88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8" name="CustomShape 5"/>
          <p:cNvSpPr/>
          <p:nvPr/>
        </p:nvSpPr>
        <p:spPr>
          <a:xfrm flipV="1">
            <a:off x="5410080" y="436320"/>
            <a:ext cx="3732120" cy="1792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9" name="CustomShape 6"/>
          <p:cNvSpPr/>
          <p:nvPr/>
        </p:nvSpPr>
        <p:spPr>
          <a:xfrm>
            <a:off x="5407200" y="496800"/>
            <a:ext cx="3062160" cy="26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0" name="CustomShape 7"/>
          <p:cNvSpPr/>
          <p:nvPr/>
        </p:nvSpPr>
        <p:spPr>
          <a:xfrm>
            <a:off x="7373880" y="588960"/>
            <a:ext cx="1598400" cy="34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1" name="CustomShape 8"/>
          <p:cNvSpPr/>
          <p:nvPr/>
        </p:nvSpPr>
        <p:spPr>
          <a:xfrm>
            <a:off x="9085320" y="-1440"/>
            <a:ext cx="55440" cy="61884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2" name="CustomShape 9"/>
          <p:cNvSpPr/>
          <p:nvPr/>
        </p:nvSpPr>
        <p:spPr>
          <a:xfrm>
            <a:off x="9043920" y="-1440"/>
            <a:ext cx="26640" cy="61884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3" name="CustomShape 10"/>
          <p:cNvSpPr/>
          <p:nvPr/>
        </p:nvSpPr>
        <p:spPr>
          <a:xfrm>
            <a:off x="9024840" y="-1440"/>
            <a:ext cx="7560" cy="61884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4" name="CustomShape 11"/>
          <p:cNvSpPr/>
          <p:nvPr/>
        </p:nvSpPr>
        <p:spPr>
          <a:xfrm>
            <a:off x="8975880" y="-1440"/>
            <a:ext cx="25200" cy="61884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5" name="CustomShape 12"/>
          <p:cNvSpPr/>
          <p:nvPr/>
        </p:nvSpPr>
        <p:spPr>
          <a:xfrm>
            <a:off x="8915400" y="0"/>
            <a:ext cx="53640" cy="58392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6" name="CustomShape 13"/>
          <p:cNvSpPr/>
          <p:nvPr/>
        </p:nvSpPr>
        <p:spPr>
          <a:xfrm>
            <a:off x="8874000" y="0"/>
            <a:ext cx="6120" cy="58392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7" name="PlaceHolder 1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78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0" y="366840"/>
            <a:ext cx="9142200" cy="824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6" name="CustomShape 2"/>
          <p:cNvSpPr/>
          <p:nvPr/>
        </p:nvSpPr>
        <p:spPr>
          <a:xfrm>
            <a:off x="0" y="0"/>
            <a:ext cx="9142200" cy="30924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7" name="CustomShape 3"/>
          <p:cNvSpPr/>
          <p:nvPr/>
        </p:nvSpPr>
        <p:spPr>
          <a:xfrm>
            <a:off x="0" y="307800"/>
            <a:ext cx="9142200" cy="90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8" name="CustomShape 4"/>
          <p:cNvSpPr/>
          <p:nvPr/>
        </p:nvSpPr>
        <p:spPr>
          <a:xfrm flipV="1">
            <a:off x="5410080" y="357120"/>
            <a:ext cx="3732120" cy="885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9" name="CustomShape 5"/>
          <p:cNvSpPr/>
          <p:nvPr/>
        </p:nvSpPr>
        <p:spPr>
          <a:xfrm flipV="1">
            <a:off x="5410080" y="436320"/>
            <a:ext cx="3732120" cy="1792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0" name="CustomShape 6"/>
          <p:cNvSpPr/>
          <p:nvPr/>
        </p:nvSpPr>
        <p:spPr>
          <a:xfrm>
            <a:off x="5407200" y="496800"/>
            <a:ext cx="3062160" cy="26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1" name="CustomShape 7"/>
          <p:cNvSpPr/>
          <p:nvPr/>
        </p:nvSpPr>
        <p:spPr>
          <a:xfrm>
            <a:off x="7373880" y="588960"/>
            <a:ext cx="1598400" cy="34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2" name="CustomShape 8"/>
          <p:cNvSpPr/>
          <p:nvPr/>
        </p:nvSpPr>
        <p:spPr>
          <a:xfrm>
            <a:off x="9085320" y="-1440"/>
            <a:ext cx="55440" cy="61884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3" name="CustomShape 9"/>
          <p:cNvSpPr/>
          <p:nvPr/>
        </p:nvSpPr>
        <p:spPr>
          <a:xfrm>
            <a:off x="9043920" y="-1440"/>
            <a:ext cx="26640" cy="618840"/>
          </a:xfrm>
          <a:prstGeom prst="rect">
            <a:avLst/>
          </a:prstGeom>
          <a:solidFill>
            <a:srgbClr val="FFFFFF">
              <a:alpha val="65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4" name="CustomShape 10"/>
          <p:cNvSpPr/>
          <p:nvPr/>
        </p:nvSpPr>
        <p:spPr>
          <a:xfrm>
            <a:off x="9024840" y="-1440"/>
            <a:ext cx="7560" cy="61884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5" name="CustomShape 11"/>
          <p:cNvSpPr/>
          <p:nvPr/>
        </p:nvSpPr>
        <p:spPr>
          <a:xfrm>
            <a:off x="8975880" y="-1440"/>
            <a:ext cx="25200" cy="61884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6" name="CustomShape 12"/>
          <p:cNvSpPr/>
          <p:nvPr/>
        </p:nvSpPr>
        <p:spPr>
          <a:xfrm>
            <a:off x="8915400" y="0"/>
            <a:ext cx="53640" cy="58392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7" name="CustomShape 13"/>
          <p:cNvSpPr/>
          <p:nvPr/>
        </p:nvSpPr>
        <p:spPr>
          <a:xfrm>
            <a:off x="8874000" y="0"/>
            <a:ext cx="6120" cy="583920"/>
          </a:xfrm>
          <a:prstGeom prst="rect">
            <a:avLst/>
          </a:prstGeom>
          <a:solidFill>
            <a:srgbClr val="FFFFFF">
              <a:alpha val="30000"/>
            </a:srgbClr>
          </a:solidFill>
          <a:ln w="50800">
            <a:noFill/>
          </a:ln>
          <a:effectLst>
            <a:outerShdw blurRad="51500" dist="2556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8" name="PlaceHolder 1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29" name="PlaceHolder 15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230" name="PlaceHolder 16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457200" y="1717920"/>
            <a:ext cx="8456400" cy="146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ALIMENTATION PAUVRE EN SEL</a:t>
            </a:r>
            <a:br/>
            <a:endParaRPr lang="fr-FR" sz="4400" b="0" strike="noStrike" spc="-1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180000" y="3600000"/>
            <a:ext cx="5076000" cy="3060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63360" algn="ctr">
              <a:lnSpc>
                <a:spcPct val="100000"/>
              </a:lnSpc>
              <a:spcBef>
                <a:spcPts val="867"/>
              </a:spcBef>
              <a:spcAft>
                <a:spcPts val="567"/>
              </a:spcAft>
              <a:tabLst>
                <a:tab pos="0" algn="l"/>
              </a:tabLst>
            </a:pPr>
            <a:endParaRPr lang="fr-FR" sz="1800" b="0" strike="noStrike" spc="-1">
              <a:latin typeface="Arial"/>
              <a:ea typeface="Microsoft YaHei"/>
            </a:endParaRPr>
          </a:p>
          <a:p>
            <a:pPr marL="63360" algn="ctr">
              <a:lnSpc>
                <a:spcPct val="100000"/>
              </a:lnSpc>
              <a:spcBef>
                <a:spcPts val="867"/>
              </a:spcBef>
              <a:spcAft>
                <a:spcPts val="567"/>
              </a:spcAft>
              <a:tabLst>
                <a:tab pos="0" algn="l"/>
              </a:tabLst>
            </a:pPr>
            <a:r>
              <a:rPr lang="fr-FR" sz="3200" b="0" strike="noStrike" spc="-1">
                <a:solidFill>
                  <a:srgbClr val="424456"/>
                </a:solidFill>
                <a:latin typeface="Tahoma"/>
                <a:ea typeface="DejaVu Sans"/>
              </a:rPr>
              <a:t>ATELIER DI</a:t>
            </a:r>
            <a:r>
              <a:rPr lang="fr-FR" sz="3200" b="0" strike="noStrike" spc="-1">
                <a:solidFill>
                  <a:srgbClr val="424456"/>
                </a:solidFill>
                <a:latin typeface="Tahoma"/>
                <a:ea typeface="AT Askara"/>
              </a:rPr>
              <a:t>É</a:t>
            </a:r>
            <a:r>
              <a:rPr lang="fr-FR" sz="3200" b="0" strike="noStrike" spc="-1">
                <a:solidFill>
                  <a:srgbClr val="424456"/>
                </a:solidFill>
                <a:latin typeface="Tahoma"/>
                <a:ea typeface="DejaVu Sans"/>
              </a:rPr>
              <a:t>T</a:t>
            </a:r>
            <a:r>
              <a:rPr lang="fr-FR" sz="3200" b="0" strike="noStrike" spc="-1">
                <a:solidFill>
                  <a:srgbClr val="424456"/>
                </a:solidFill>
                <a:latin typeface="Tahoma"/>
                <a:ea typeface="AT Askara"/>
              </a:rPr>
              <a:t>É</a:t>
            </a:r>
            <a:r>
              <a:rPr lang="fr-FR" sz="3200" b="0" strike="noStrike" spc="-1">
                <a:solidFill>
                  <a:srgbClr val="424456"/>
                </a:solidFill>
                <a:latin typeface="Tahoma"/>
                <a:ea typeface="DejaVu Sans"/>
              </a:rPr>
              <a:t>TIQUE</a:t>
            </a:r>
            <a:endParaRPr lang="fr-FR" sz="3200" b="0" strike="noStrike" spc="-1">
              <a:latin typeface="Arial"/>
              <a:ea typeface="Microsoft YaHei"/>
            </a:endParaRPr>
          </a:p>
          <a:p>
            <a:pPr marL="63360" algn="ctr">
              <a:lnSpc>
                <a:spcPct val="100000"/>
              </a:lnSpc>
              <a:spcBef>
                <a:spcPts val="867"/>
              </a:spcBef>
              <a:spcAft>
                <a:spcPts val="567"/>
              </a:spcAft>
              <a:tabLst>
                <a:tab pos="0" algn="l"/>
              </a:tabLst>
            </a:pPr>
            <a:endParaRPr lang="fr-FR" sz="3200" b="0" strike="noStrike" spc="-1">
              <a:latin typeface="Arial"/>
              <a:ea typeface="Microsoft YaHei"/>
            </a:endParaRPr>
          </a:p>
          <a:p>
            <a:pPr marL="63360" algn="ctr">
              <a:lnSpc>
                <a:spcPct val="100000"/>
              </a:lnSpc>
              <a:spcBef>
                <a:spcPts val="867"/>
              </a:spcBef>
              <a:spcAft>
                <a:spcPts val="567"/>
              </a:spcAft>
              <a:tabLst>
                <a:tab pos="0" algn="l"/>
              </a:tabLst>
            </a:pPr>
            <a:r>
              <a:rPr lang="fr-FR" sz="2000" b="0" strike="noStrike" spc="-1">
                <a:solidFill>
                  <a:srgbClr val="424456"/>
                </a:solidFill>
                <a:latin typeface="Tahoma"/>
                <a:ea typeface="DejaVu Sans"/>
              </a:rPr>
              <a:t>Proposé par </a:t>
            </a:r>
            <a:r>
              <a:rPr lang="fr-FR" sz="2400" b="0" strike="noStrike" spc="-1">
                <a:solidFill>
                  <a:srgbClr val="424456"/>
                </a:solidFill>
                <a:latin typeface="Tahoma"/>
                <a:ea typeface="DejaVu Sans"/>
              </a:rPr>
              <a:t>Laure PERNIN</a:t>
            </a:r>
            <a:endParaRPr lang="fr-FR" sz="2400" b="0" strike="noStrike" spc="-1">
              <a:latin typeface="Arial"/>
              <a:ea typeface="Microsoft YaHei"/>
            </a:endParaRPr>
          </a:p>
          <a:p>
            <a:pPr marL="63360" algn="ctr">
              <a:lnSpc>
                <a:spcPct val="100000"/>
              </a:lnSpc>
              <a:spcBef>
                <a:spcPts val="867"/>
              </a:spcBef>
              <a:spcAft>
                <a:spcPts val="567"/>
              </a:spcAft>
              <a:tabLst>
                <a:tab pos="0" algn="l"/>
              </a:tabLst>
            </a:pPr>
            <a:r>
              <a:rPr lang="fr-FR" sz="1600" b="0" strike="noStrike" spc="-1">
                <a:solidFill>
                  <a:srgbClr val="424456"/>
                </a:solidFill>
                <a:latin typeface="Tahoma"/>
                <a:ea typeface="DejaVu Sans"/>
              </a:rPr>
              <a:t>Diététicienne nutritionniste</a:t>
            </a:r>
            <a:endParaRPr lang="fr-FR" sz="1600" b="0" strike="noStrike" spc="-1">
              <a:latin typeface="Arial"/>
              <a:ea typeface="Microsoft YaHei"/>
            </a:endParaRPr>
          </a:p>
          <a:p>
            <a:pPr marL="63360" algn="ctr">
              <a:lnSpc>
                <a:spcPct val="100000"/>
              </a:lnSpc>
              <a:spcBef>
                <a:spcPts val="867"/>
              </a:spcBef>
              <a:spcAft>
                <a:spcPts val="567"/>
              </a:spcAft>
              <a:tabLst>
                <a:tab pos="0" algn="l"/>
              </a:tabLst>
            </a:pPr>
            <a:endParaRPr lang="fr-FR" sz="1600" b="0" strike="noStrike" spc="-1">
              <a:latin typeface="Arial"/>
              <a:ea typeface="Microsoft YaHei"/>
            </a:endParaRPr>
          </a:p>
        </p:txBody>
      </p:sp>
      <p:pic>
        <p:nvPicPr>
          <p:cNvPr id="269" name="Image 6"/>
          <p:cNvPicPr/>
          <p:nvPr/>
        </p:nvPicPr>
        <p:blipFill>
          <a:blip r:embed="rId2"/>
          <a:stretch/>
        </p:blipFill>
        <p:spPr>
          <a:xfrm>
            <a:off x="6804360" y="4509000"/>
            <a:ext cx="1590480" cy="167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468360" y="720000"/>
            <a:ext cx="8227800" cy="1260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1000"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Eaux gazeuses </a:t>
            </a:r>
            <a:r>
              <a:rPr lang="fr-FR" sz="4000" b="1" strike="noStrike" spc="-1">
                <a:solidFill>
                  <a:srgbClr val="424456"/>
                </a:solidFill>
                <a:latin typeface="Trebuchet MS"/>
                <a:ea typeface="DejaVu Sans"/>
              </a:rPr>
              <a:t>pauvres en sel</a:t>
            </a:r>
            <a:endParaRPr lang="fr-FR" sz="4000" b="0" strike="noStrike" spc="-1"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</a:pPr>
            <a:br/>
            <a:r>
              <a:rPr lang="fr-FR" sz="26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Na+ &lt;50mg/L </a:t>
            </a:r>
            <a:r>
              <a:rPr lang="fr-FR" sz="2600" b="1" strike="noStrike" spc="-1">
                <a:solidFill>
                  <a:srgbClr val="424456"/>
                </a:solidFill>
                <a:latin typeface="Trebuchet MS"/>
                <a:ea typeface="DejaVu Sans"/>
              </a:rPr>
              <a:t>soit</a:t>
            </a:r>
            <a:r>
              <a:rPr lang="fr-FR" sz="26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 0,1g de sel/L</a:t>
            </a:r>
            <a:endParaRPr lang="fr-FR" sz="2600" b="0" strike="noStrike" spc="-1">
              <a:latin typeface="Arial"/>
              <a:ea typeface="Microsoft YaHei"/>
            </a:endParaRPr>
          </a:p>
        </p:txBody>
      </p:sp>
      <p:pic>
        <p:nvPicPr>
          <p:cNvPr id="301" name="Espace réservé du contenu 3" descr="03179732348913.jpg"/>
          <p:cNvPicPr/>
          <p:nvPr/>
        </p:nvPicPr>
        <p:blipFill>
          <a:blip r:embed="rId2"/>
          <a:srcRect l="32275" t="-2111" r="35243"/>
          <a:stretch/>
        </p:blipFill>
        <p:spPr>
          <a:xfrm>
            <a:off x="3924360" y="2276640"/>
            <a:ext cx="1150560" cy="3620880"/>
          </a:xfrm>
          <a:prstGeom prst="rect">
            <a:avLst/>
          </a:prstGeom>
          <a:ln w="9525">
            <a:noFill/>
          </a:ln>
        </p:spPr>
      </p:pic>
      <p:pic>
        <p:nvPicPr>
          <p:cNvPr id="302" name="Image 4" descr="03250390050674.jpg"/>
          <p:cNvPicPr/>
          <p:nvPr/>
        </p:nvPicPr>
        <p:blipFill>
          <a:blip r:embed="rId3"/>
          <a:srcRect l="35243" t="-3160" r="32275"/>
          <a:stretch/>
        </p:blipFill>
        <p:spPr>
          <a:xfrm>
            <a:off x="2340000" y="2205000"/>
            <a:ext cx="1150560" cy="3657240"/>
          </a:xfrm>
          <a:prstGeom prst="rect">
            <a:avLst/>
          </a:prstGeom>
          <a:ln w="9525">
            <a:noFill/>
          </a:ln>
        </p:spPr>
      </p:pic>
      <p:pic>
        <p:nvPicPr>
          <p:cNvPr id="303" name="Image 5" descr="OGEU_N_1__125CL.jpg"/>
          <p:cNvPicPr/>
          <p:nvPr/>
        </p:nvPicPr>
        <p:blipFill>
          <a:blip r:embed="rId4"/>
          <a:stretch/>
        </p:blipFill>
        <p:spPr>
          <a:xfrm>
            <a:off x="5580000" y="2205000"/>
            <a:ext cx="1257120" cy="3790800"/>
          </a:xfrm>
          <a:prstGeom prst="rect">
            <a:avLst/>
          </a:prstGeom>
          <a:ln w="9525">
            <a:noFill/>
          </a:ln>
        </p:spPr>
      </p:pic>
      <p:pic>
        <p:nvPicPr>
          <p:cNvPr id="304" name="Picture 2" descr="http://media.telemarket.fr/imgnwprd/000/000354/00035432/00035432-t0.jpg"/>
          <p:cNvPicPr/>
          <p:nvPr/>
        </p:nvPicPr>
        <p:blipFill>
          <a:blip r:embed="rId5"/>
          <a:srcRect l="35286" r="34480"/>
          <a:stretch/>
        </p:blipFill>
        <p:spPr>
          <a:xfrm>
            <a:off x="684360" y="2276640"/>
            <a:ext cx="1079280" cy="3576600"/>
          </a:xfrm>
          <a:prstGeom prst="rect">
            <a:avLst/>
          </a:prstGeom>
          <a:ln w="9525">
            <a:noFill/>
          </a:ln>
        </p:spPr>
      </p:pic>
      <p:pic>
        <p:nvPicPr>
          <p:cNvPr id="305" name="Picture 4" descr="http://shop.medelices.com/~mede/n/59/san_pellegrino.jpg"/>
          <p:cNvPicPr/>
          <p:nvPr/>
        </p:nvPicPr>
        <p:blipFill>
          <a:blip r:embed="rId6"/>
          <a:srcRect l="32760" t="-2523" r="34480" b="6766"/>
          <a:stretch/>
        </p:blipFill>
        <p:spPr>
          <a:xfrm>
            <a:off x="7236000" y="2276640"/>
            <a:ext cx="1295280" cy="37875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68360" y="83664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Le sel = Le chlorure de sodium 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457200" y="2249640"/>
            <a:ext cx="8227800" cy="432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Georgia"/>
                <a:ea typeface="DejaVu Sans"/>
              </a:rPr>
              <a:t>Na: sodium</a:t>
            </a:r>
            <a:endParaRPr lang="fr-FR" sz="28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Georgia"/>
                <a:ea typeface="DejaVu Sans"/>
              </a:rPr>
              <a:t>Na Cl= Chlorure de sodium = Sel</a:t>
            </a:r>
            <a:endParaRPr lang="fr-FR" sz="28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3600" b="1" strike="noStrike" spc="-1">
                <a:solidFill>
                  <a:srgbClr val="000000"/>
                </a:solidFill>
                <a:latin typeface="Georgia"/>
                <a:ea typeface="DejaVu Sans"/>
              </a:rPr>
              <a:t>1g de Na = 2,5g de Sel (Na Cl)</a:t>
            </a:r>
            <a:endParaRPr lang="fr-FR" sz="36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3600" b="1" strike="noStrike" spc="-1">
                <a:solidFill>
                  <a:srgbClr val="FF0000"/>
                </a:solidFill>
                <a:latin typeface="Georgia"/>
                <a:ea typeface="DejaVu Sans"/>
              </a:rPr>
              <a:t>OU</a:t>
            </a:r>
            <a:endParaRPr lang="fr-FR" sz="36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3600" b="1" strike="noStrike" spc="-1">
                <a:solidFill>
                  <a:srgbClr val="000000"/>
                </a:solidFill>
                <a:latin typeface="Georgia"/>
                <a:ea typeface="DejaVu Sans"/>
              </a:rPr>
              <a:t>0,4g de Na = 1g de Sel (Na Cl)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722160" y="1981080"/>
            <a:ext cx="7770600" cy="1360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>
                <a:solidFill>
                  <a:srgbClr val="B7B3CA"/>
                </a:solidFill>
                <a:latin typeface="Tahoma"/>
                <a:ea typeface="DejaVu Sans"/>
              </a:rPr>
              <a:t>Mise en pratique</a:t>
            </a:r>
            <a:endParaRPr lang="fr-FR" sz="4400" b="0" strike="noStrike" spc="-1">
              <a:latin typeface="Tahoma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722160" y="3367080"/>
            <a:ext cx="7770600" cy="1508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428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1800" b="0" strike="noStrike" spc="-1">
              <a:latin typeface="Arial"/>
            </a:endParaRPr>
          </a:p>
          <a:p>
            <a:pPr marL="4428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3600" b="0" strike="noStrike" spc="-1">
                <a:solidFill>
                  <a:srgbClr val="424456"/>
                </a:solidFill>
                <a:latin typeface="Times New Roman"/>
                <a:ea typeface="DejaVu Sans"/>
              </a:rPr>
              <a:t>Comment repérer une teneur en sel concrètement ?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age 6" descr="1192.jpg"/>
          <p:cNvPicPr/>
          <p:nvPr/>
        </p:nvPicPr>
        <p:blipFill>
          <a:blip r:embed="rId2"/>
          <a:srcRect l="18110" t="1575" r="18898" b="2362"/>
          <a:stretch/>
        </p:blipFill>
        <p:spPr>
          <a:xfrm>
            <a:off x="0" y="476280"/>
            <a:ext cx="2877840" cy="4390920"/>
          </a:xfrm>
          <a:prstGeom prst="rect">
            <a:avLst/>
          </a:prstGeom>
          <a:ln w="9525">
            <a:noFill/>
          </a:ln>
        </p:spPr>
      </p:pic>
      <p:graphicFrame>
        <p:nvGraphicFramePr>
          <p:cNvPr id="311" name="Table 1"/>
          <p:cNvGraphicFramePr/>
          <p:nvPr/>
        </p:nvGraphicFramePr>
        <p:xfrm>
          <a:off x="2953800" y="2212200"/>
          <a:ext cx="5760000" cy="4175640"/>
        </p:xfrm>
        <a:graphic>
          <a:graphicData uri="http://schemas.openxmlformats.org/drawingml/2006/table">
            <a:tbl>
              <a:tblPr/>
              <a:tblGrid>
                <a:gridCol w="232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Valeurs nutritionnelles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4652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 Pour 100g 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465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Georgia"/>
                        </a:rPr>
                        <a:t> Par portion (280g)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465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Energie en Kcal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D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133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D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373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Protéines (en g)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A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6,40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A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17,9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Glucides (en g)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D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19,50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D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54,6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Lipides (en g)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A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3,50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A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9,8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Sel (en g)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D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1,20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D3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3,2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D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Sodium (en g)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A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0,5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A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Georgia"/>
                        </a:rPr>
                        <a:t>1,3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2" name="CustomShape 2"/>
          <p:cNvSpPr/>
          <p:nvPr/>
        </p:nvSpPr>
        <p:spPr>
          <a:xfrm>
            <a:off x="2124000" y="5229720"/>
            <a:ext cx="6802200" cy="129348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TextShape 3"/>
          <p:cNvSpPr txBox="1"/>
          <p:nvPr/>
        </p:nvSpPr>
        <p:spPr>
          <a:xfrm>
            <a:off x="3348000" y="1080000"/>
            <a:ext cx="5220000" cy="596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4428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3600" b="0" strike="noStrike" spc="-1">
                <a:solidFill>
                  <a:srgbClr val="424456"/>
                </a:solidFill>
                <a:latin typeface="Times New Roman"/>
                <a:ea typeface="DejaVu Sans"/>
              </a:rPr>
              <a:t>Lecture des étiquetages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395280" y="26028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Une journée pauvre en sel c’est :</a:t>
            </a:r>
            <a:endParaRPr lang="fr-FR" sz="3600" b="0" strike="noStrike" spc="-1">
              <a:latin typeface="Arial"/>
            </a:endParaRPr>
          </a:p>
        </p:txBody>
      </p:sp>
      <p:pic>
        <p:nvPicPr>
          <p:cNvPr id="315" name="Picture 3" descr="C:\Users\Pauline Chabrié\Pictures\2010-09-26 aliments sans sel\aliments sans sel 001.jpg"/>
          <p:cNvPicPr/>
          <p:nvPr/>
        </p:nvPicPr>
        <p:blipFill>
          <a:blip r:embed="rId2"/>
          <a:srcRect l="51622" t="7677" r="241" b="19795"/>
          <a:stretch/>
        </p:blipFill>
        <p:spPr>
          <a:xfrm>
            <a:off x="395280" y="1628280"/>
            <a:ext cx="1006200" cy="1342800"/>
          </a:xfrm>
          <a:prstGeom prst="rect">
            <a:avLst/>
          </a:prstGeom>
          <a:ln w="9525">
            <a:noFill/>
          </a:ln>
        </p:spPr>
      </p:pic>
      <p:sp>
        <p:nvSpPr>
          <p:cNvPr id="316" name="CustomShape 2"/>
          <p:cNvSpPr/>
          <p:nvPr/>
        </p:nvSpPr>
        <p:spPr>
          <a:xfrm>
            <a:off x="1656720" y="1980000"/>
            <a:ext cx="5902200" cy="394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3 LAITAGES: yaourt, petits suisses, fromage blanc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317" name="Picture 3" descr="C:\Users\Pauline Chabrié\Pictures\2010-09-26 aliments sans sel\aliments sans sel 001.jpg"/>
          <p:cNvPicPr/>
          <p:nvPr/>
        </p:nvPicPr>
        <p:blipFill>
          <a:blip r:embed="rId2"/>
          <a:srcRect l="2954" t="12856" r="52238" b="24974"/>
          <a:stretch/>
        </p:blipFill>
        <p:spPr>
          <a:xfrm>
            <a:off x="250920" y="3105360"/>
            <a:ext cx="1320480" cy="1293480"/>
          </a:xfrm>
          <a:prstGeom prst="rect">
            <a:avLst/>
          </a:prstGeom>
          <a:ln w="9525">
            <a:noFill/>
          </a:ln>
        </p:spPr>
      </p:pic>
      <p:sp>
        <p:nvSpPr>
          <p:cNvPr id="318" name="CustomShape 3"/>
          <p:cNvSpPr/>
          <p:nvPr/>
        </p:nvSpPr>
        <p:spPr>
          <a:xfrm>
            <a:off x="1714320" y="3370320"/>
            <a:ext cx="152388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3 FRUITS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19" name="Picture 4" descr="C:\Users\Pauline Chabrié\Pictures\2010-09-26 aliments sans sel\aliments sans sel 002.jpg"/>
          <p:cNvPicPr/>
          <p:nvPr/>
        </p:nvPicPr>
        <p:blipFill>
          <a:blip r:embed="rId3"/>
          <a:srcRect l="56149" t="23793" r="4102" b="35449"/>
          <a:stretch/>
        </p:blipFill>
        <p:spPr>
          <a:xfrm>
            <a:off x="3419640" y="2781360"/>
            <a:ext cx="1488960" cy="1293480"/>
          </a:xfrm>
          <a:prstGeom prst="rect">
            <a:avLst/>
          </a:prstGeom>
          <a:ln w="9525">
            <a:noFill/>
          </a:ln>
        </p:spPr>
      </p:pic>
      <p:sp>
        <p:nvSpPr>
          <p:cNvPr id="320" name="CustomShape 4"/>
          <p:cNvSpPr/>
          <p:nvPr/>
        </p:nvSpPr>
        <p:spPr>
          <a:xfrm>
            <a:off x="4788000" y="2924280"/>
            <a:ext cx="4098600" cy="394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Georgia"/>
                <a:ea typeface="DejaVu Sans"/>
              </a:rPr>
              <a:t>  300g de F</a:t>
            </a:r>
            <a:r>
              <a:rPr lang="fr-FR" sz="2000" b="1" strike="noStrike" spc="-1">
                <a:solidFill>
                  <a:srgbClr val="000000"/>
                </a:solidFill>
                <a:latin typeface="Georgia"/>
                <a:ea typeface="AT Askara"/>
              </a:rPr>
              <a:t>É</a:t>
            </a:r>
            <a:r>
              <a:rPr lang="fr-FR" sz="2000" b="1" strike="noStrike" spc="-1">
                <a:solidFill>
                  <a:srgbClr val="000000"/>
                </a:solidFill>
                <a:latin typeface="Georgia"/>
                <a:ea typeface="DejaVu Sans"/>
              </a:rPr>
              <a:t>CULENTS CUITS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321" name="Image 11" descr="38f154b54cf1acfd3553a341c065.jpg"/>
          <p:cNvPicPr/>
          <p:nvPr/>
        </p:nvPicPr>
        <p:blipFill>
          <a:blip r:embed="rId4"/>
          <a:srcRect l="9488" t="15814" r="12234"/>
          <a:stretch/>
        </p:blipFill>
        <p:spPr>
          <a:xfrm>
            <a:off x="250920" y="4508640"/>
            <a:ext cx="2374560" cy="1915920"/>
          </a:xfrm>
          <a:prstGeom prst="rect">
            <a:avLst/>
          </a:prstGeom>
          <a:ln w="9525">
            <a:noFill/>
          </a:ln>
        </p:spPr>
      </p:pic>
      <p:sp>
        <p:nvSpPr>
          <p:cNvPr id="322" name="CustomShape 5"/>
          <p:cNvSpPr/>
          <p:nvPr/>
        </p:nvSpPr>
        <p:spPr>
          <a:xfrm>
            <a:off x="2717640" y="4680000"/>
            <a:ext cx="3771720" cy="394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Georgia"/>
                <a:ea typeface="DejaVu Sans"/>
              </a:rPr>
              <a:t>2 PORTIONS DE LÉGUMES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323" name="Image 13" descr="noix_de_beurre-565e9.jpg"/>
          <p:cNvPicPr/>
          <p:nvPr/>
        </p:nvPicPr>
        <p:blipFill>
          <a:blip r:embed="rId5"/>
          <a:stretch/>
        </p:blipFill>
        <p:spPr>
          <a:xfrm>
            <a:off x="5292720" y="3500280"/>
            <a:ext cx="747360" cy="777600"/>
          </a:xfrm>
          <a:prstGeom prst="rect">
            <a:avLst/>
          </a:prstGeom>
          <a:ln w="9525">
            <a:noFill/>
          </a:ln>
        </p:spPr>
      </p:pic>
      <p:sp>
        <p:nvSpPr>
          <p:cNvPr id="324" name="CustomShape 6"/>
          <p:cNvSpPr/>
          <p:nvPr/>
        </p:nvSpPr>
        <p:spPr>
          <a:xfrm>
            <a:off x="5619960" y="3573360"/>
            <a:ext cx="3422520" cy="455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   10g de Beurre + Huile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25" name="Image 15" descr="produits-sucrs.gif"/>
          <p:cNvPicPr/>
          <p:nvPr/>
        </p:nvPicPr>
        <p:blipFill>
          <a:blip r:embed="rId6"/>
          <a:srcRect l="27982" t="61078" r="55010"/>
          <a:stretch/>
        </p:blipFill>
        <p:spPr>
          <a:xfrm>
            <a:off x="7885800" y="4320000"/>
            <a:ext cx="933120" cy="1563480"/>
          </a:xfrm>
          <a:prstGeom prst="rect">
            <a:avLst/>
          </a:prstGeom>
          <a:ln w="9525">
            <a:noFill/>
          </a:ln>
        </p:spPr>
      </p:pic>
      <p:pic>
        <p:nvPicPr>
          <p:cNvPr id="326" name="Image 16" descr="produits-sucrs.gif"/>
          <p:cNvPicPr/>
          <p:nvPr/>
        </p:nvPicPr>
        <p:blipFill>
          <a:blip r:embed="rId6"/>
          <a:srcRect l="76770" t="23882" b="34371"/>
          <a:stretch/>
        </p:blipFill>
        <p:spPr>
          <a:xfrm>
            <a:off x="6804000" y="4500000"/>
            <a:ext cx="876240" cy="1150560"/>
          </a:xfrm>
          <a:prstGeom prst="rect">
            <a:avLst/>
          </a:prstGeom>
          <a:ln w="9525">
            <a:noFill/>
          </a:ln>
        </p:spPr>
      </p:pic>
      <p:pic>
        <p:nvPicPr>
          <p:cNvPr id="327" name="Image 17" descr="verre-vin1.jpg"/>
          <p:cNvPicPr/>
          <p:nvPr/>
        </p:nvPicPr>
        <p:blipFill>
          <a:blip r:embed="rId7"/>
          <a:stretch/>
        </p:blipFill>
        <p:spPr>
          <a:xfrm>
            <a:off x="2987640" y="5300640"/>
            <a:ext cx="917280" cy="1198440"/>
          </a:xfrm>
          <a:prstGeom prst="rect">
            <a:avLst/>
          </a:prstGeom>
          <a:ln w="9525">
            <a:noFill/>
          </a:ln>
        </p:spPr>
      </p:pic>
      <p:pic>
        <p:nvPicPr>
          <p:cNvPr id="328" name="Image 18" descr="bouteille-huile-droits-achetes.jpg"/>
          <p:cNvPicPr/>
          <p:nvPr/>
        </p:nvPicPr>
        <p:blipFill>
          <a:blip r:embed="rId8"/>
          <a:stretch/>
        </p:blipFill>
        <p:spPr>
          <a:xfrm>
            <a:off x="7885080" y="1773360"/>
            <a:ext cx="588600" cy="906120"/>
          </a:xfrm>
          <a:prstGeom prst="rect">
            <a:avLst/>
          </a:prstGeom>
          <a:ln w="9525">
            <a:noFill/>
          </a:ln>
        </p:spPr>
      </p:pic>
      <p:sp>
        <p:nvSpPr>
          <p:cNvPr id="329" name="CustomShape 7"/>
          <p:cNvSpPr/>
          <p:nvPr/>
        </p:nvSpPr>
        <p:spPr>
          <a:xfrm>
            <a:off x="4554360" y="6021360"/>
            <a:ext cx="3120840" cy="516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TOTAL = 1 g de sel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468360" y="692280"/>
            <a:ext cx="403668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040" indent="-25380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fr-FR" sz="18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fr-FR" sz="18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fr-FR" sz="18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Petit déjeuner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: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 laitage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Tartine de </a:t>
            </a: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pain (80g)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Beurre, Confiture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Déjeuner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: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Crudités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Viande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Féculents cuits nature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Yaourt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Fruit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Pain (40g)</a:t>
            </a:r>
            <a:endParaRPr lang="fr-FR" sz="2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4716360" y="765000"/>
            <a:ext cx="4036680" cy="4524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18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fr-FR" sz="18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fr-FR" sz="18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fr-FR" sz="18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Dîner</a:t>
            </a:r>
            <a:r>
              <a:rPr lang="fr-FR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: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½ viande ou poisson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Légumes verts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Féculents cuits nature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Fromage (40g)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Fruit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Pain (40g)</a:t>
            </a:r>
            <a:endParaRPr lang="fr-FR" sz="2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400" b="0" strike="noStrike" spc="-1">
              <a:latin typeface="Arial"/>
            </a:endParaRPr>
          </a:p>
          <a:p>
            <a:pPr marL="365040" indent="-2538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332" name="TextShape 3"/>
          <p:cNvSpPr txBox="1"/>
          <p:nvPr/>
        </p:nvSpPr>
        <p:spPr>
          <a:xfrm>
            <a:off x="360000" y="872280"/>
            <a:ext cx="8640000" cy="56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6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Une journée pauvre en sel avec ajout d’aliments salés</a:t>
            </a:r>
            <a:endParaRPr lang="fr-FR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457200" y="114300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"/>
          <p:cNvSpPr/>
          <p:nvPr/>
        </p:nvSpPr>
        <p:spPr>
          <a:xfrm>
            <a:off x="457200" y="2249640"/>
            <a:ext cx="8227800" cy="3150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365760" indent="-25416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160 g de PAIN = 2g de sel</a:t>
            </a: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Soit 80g de pain = 1g de sel</a:t>
            </a:r>
            <a:endParaRPr lang="fr-FR" sz="2800" b="0" strike="noStrike" spc="-1">
              <a:latin typeface="Arial"/>
            </a:endParaRPr>
          </a:p>
          <a:p>
            <a:pPr marL="365760" indent="-25416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  <a:tabLst>
                <a:tab pos="0" algn="l"/>
              </a:tabLst>
            </a:pPr>
            <a:r>
              <a:rPr lang="fr-FR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40g de FROMAGE = 1g de sel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JOURNÉE PAUVRE EN SEL (1g sel)  + </a:t>
            </a: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160g DE PAIN + 40g DE FROMAGE</a:t>
            </a: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  <p:sp>
        <p:nvSpPr>
          <p:cNvPr id="335" name="TextShape 3"/>
          <p:cNvSpPr txBox="1"/>
          <p:nvPr/>
        </p:nvSpPr>
        <p:spPr>
          <a:xfrm>
            <a:off x="360000" y="1260000"/>
            <a:ext cx="8460000" cy="858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6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Quelle quantité de sel se cache sur cette journée ?</a:t>
            </a:r>
            <a:endParaRPr lang="fr-FR" sz="2600" b="0" strike="noStrike" spc="-1">
              <a:latin typeface="Arial"/>
            </a:endParaRPr>
          </a:p>
        </p:txBody>
      </p:sp>
      <p:sp>
        <p:nvSpPr>
          <p:cNvPr id="336" name="TextShape 4"/>
          <p:cNvSpPr txBox="1"/>
          <p:nvPr/>
        </p:nvSpPr>
        <p:spPr>
          <a:xfrm>
            <a:off x="1620000" y="5940000"/>
            <a:ext cx="5580000" cy="483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Total = </a:t>
            </a:r>
            <a:r>
              <a:rPr lang="fr-FR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4 g de sel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57200" y="114300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Il reste 1 à 2g de sel à consommer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457200" y="2249640"/>
            <a:ext cx="8227800" cy="432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1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Arial"/>
              <a:buChar char="•"/>
            </a:pPr>
            <a:r>
              <a:rPr lang="fr-FR" sz="3600" b="0" strike="noStrike" spc="-1">
                <a:solidFill>
                  <a:srgbClr val="000000"/>
                </a:solidFill>
                <a:latin typeface="Georgia"/>
                <a:ea typeface="DejaVu Sans"/>
              </a:rPr>
              <a:t>Quel aliment vais-je pouvoir consommer en plus dans ma journée?</a:t>
            </a:r>
            <a:endParaRPr lang="fr-FR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endParaRPr lang="fr-FR" sz="36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3600" b="1" strike="noStrike" spc="-1">
                <a:solidFill>
                  <a:srgbClr val="5C92B5"/>
                </a:solidFill>
                <a:latin typeface="Georgia"/>
                <a:ea typeface="DejaVu Sans"/>
              </a:rPr>
              <a:t>Jeu sur les équivalences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395280" y="40464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MENU DE FÊTE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250920" y="1800000"/>
            <a:ext cx="8891280" cy="485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4000"/>
          </a:bodyPr>
          <a:lstStyle/>
          <a:p>
            <a:pPr marL="365760" indent="-25416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Georgia"/>
                <a:ea typeface="DejaVu Sans"/>
              </a:rPr>
              <a:t>Entrée</a:t>
            </a:r>
            <a:r>
              <a:rPr lang="fr-FR" sz="2800" b="1" strike="noStrike" spc="-1">
                <a:solidFill>
                  <a:srgbClr val="000000"/>
                </a:solidFill>
                <a:latin typeface="Georgia"/>
                <a:ea typeface="DejaVu Sans"/>
              </a:rPr>
              <a:t> :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0" i="1" strike="noStrike" spc="-1">
                <a:solidFill>
                  <a:srgbClr val="406F8D"/>
                </a:solidFill>
                <a:latin typeface="Georgia"/>
                <a:ea typeface="DejaVu Sans"/>
              </a:rPr>
              <a:t>Foie gras maison et ses toasts</a:t>
            </a: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0" i="1" strike="noStrike" spc="-1">
                <a:solidFill>
                  <a:srgbClr val="406F8D"/>
                </a:solidFill>
                <a:latin typeface="Georgia"/>
                <a:ea typeface="DejaVu Sans"/>
              </a:rPr>
              <a:t>6 Huîtres </a:t>
            </a: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Georgia"/>
              <a:buChar char="•"/>
              <a:tabLst>
                <a:tab pos="0" algn="l"/>
              </a:tabLst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Georgia"/>
                <a:ea typeface="DejaVu Sans"/>
              </a:rPr>
              <a:t>Plat principal</a:t>
            </a:r>
            <a:r>
              <a:rPr lang="fr-FR" sz="2800" b="1" strike="noStrike" spc="-1">
                <a:solidFill>
                  <a:srgbClr val="000000"/>
                </a:solidFill>
                <a:latin typeface="Georgia"/>
                <a:ea typeface="DejaVu Sans"/>
              </a:rPr>
              <a:t> :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0" i="1" strike="noStrike" spc="-1">
                <a:solidFill>
                  <a:srgbClr val="000000"/>
                </a:solidFill>
                <a:latin typeface="Georgia"/>
                <a:ea typeface="DejaVu Sans"/>
              </a:rPr>
              <a:t>Chapon de noël et ses pommes de terre cuites au four</a:t>
            </a: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0" i="1" strike="noStrike" spc="-1">
                <a:solidFill>
                  <a:srgbClr val="406F8D"/>
                </a:solidFill>
                <a:latin typeface="Georgia"/>
                <a:ea typeface="DejaVu Sans"/>
              </a:rPr>
              <a:t>Fromage</a:t>
            </a:r>
            <a:r>
              <a:rPr lang="fr-FR" sz="2800" b="0" i="1" strike="noStrike" spc="-1">
                <a:solidFill>
                  <a:srgbClr val="000000"/>
                </a:solidFill>
                <a:latin typeface="Georgia"/>
                <a:ea typeface="DejaVu Sans"/>
              </a:rPr>
              <a:t> et salade croquante</a:t>
            </a: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0" i="1" strike="noStrike" spc="-1">
                <a:solidFill>
                  <a:srgbClr val="000000"/>
                </a:solidFill>
                <a:latin typeface="Georgia"/>
                <a:ea typeface="DejaVu Sans"/>
              </a:rPr>
              <a:t>Pain sans sel</a:t>
            </a: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Georgia"/>
              <a:buChar char="•"/>
              <a:tabLst>
                <a:tab pos="0" algn="l"/>
              </a:tabLst>
            </a:pPr>
            <a:r>
              <a:rPr lang="fr-FR" sz="2800" b="1" u="sng" strike="noStrike" spc="-1">
                <a:solidFill>
                  <a:srgbClr val="000000"/>
                </a:solidFill>
                <a:uFillTx/>
                <a:latin typeface="Georgia"/>
                <a:ea typeface="DejaVu Sans"/>
              </a:rPr>
              <a:t>Dessert</a:t>
            </a:r>
            <a:r>
              <a:rPr lang="fr-FR" sz="2800" b="1" strike="noStrike" spc="-1">
                <a:solidFill>
                  <a:srgbClr val="000000"/>
                </a:solidFill>
                <a:latin typeface="Georgia"/>
                <a:ea typeface="DejaVu Sans"/>
              </a:rPr>
              <a:t> :</a:t>
            </a: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0" i="1" strike="noStrike" spc="-1">
                <a:solidFill>
                  <a:srgbClr val="000000"/>
                </a:solidFill>
                <a:latin typeface="Georgia"/>
                <a:ea typeface="DejaVu Sans"/>
              </a:rPr>
              <a:t>Tarte tatin aux pommes cannelles maison</a:t>
            </a: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800" b="1" i="1" strike="noStrike" spc="-1">
                <a:solidFill>
                  <a:srgbClr val="406F8D"/>
                </a:solidFill>
                <a:latin typeface="Georgia"/>
                <a:ea typeface="DejaVu Sans"/>
              </a:rPr>
              <a:t>TOTAL DE SEL = 3 g de sel</a:t>
            </a: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468360" y="33336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MENU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482400" y="1265040"/>
            <a:ext cx="8227800" cy="5230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000"/>
          </a:bodyPr>
          <a:lstStyle/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Georgia"/>
                <a:ea typeface="DejaVu Sans"/>
              </a:rPr>
              <a:t>Entrée</a:t>
            </a:r>
            <a:r>
              <a:rPr lang="fr-FR" sz="2400" b="1" strike="noStrike" spc="-1">
                <a:solidFill>
                  <a:srgbClr val="000000"/>
                </a:solidFill>
                <a:latin typeface="Georgia"/>
                <a:ea typeface="DejaVu Sans"/>
              </a:rPr>
              <a:t> :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Melon + </a:t>
            </a:r>
            <a:r>
              <a:rPr lang="fr-FR" sz="2400" b="0" strike="noStrike" spc="-1">
                <a:solidFill>
                  <a:srgbClr val="0070C0"/>
                </a:solidFill>
                <a:latin typeface="Georgia"/>
                <a:ea typeface="DejaVu Sans"/>
              </a:rPr>
              <a:t>1 tranche fine de Jambon de Pays (35g)</a:t>
            </a:r>
            <a:r>
              <a:rPr lang="fr-FR" sz="2400" b="0" i="1" strike="noStrike" spc="-1">
                <a:solidFill>
                  <a:srgbClr val="0070C0"/>
                </a:solidFill>
                <a:latin typeface="Georgia"/>
                <a:ea typeface="DejaVu Sans"/>
              </a:rPr>
              <a:t>(2g de sel)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*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Georgia"/>
                <a:ea typeface="DejaVu Sans"/>
              </a:rPr>
              <a:t>Plat principal</a:t>
            </a:r>
            <a:r>
              <a:rPr lang="fr-FR" sz="2400" b="1" strike="noStrike" spc="-1">
                <a:solidFill>
                  <a:srgbClr val="000000"/>
                </a:solidFill>
                <a:latin typeface="Georgia"/>
                <a:ea typeface="DejaVu Sans"/>
              </a:rPr>
              <a:t> :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Gigot d’agneau aux herbes de Provence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Pomme de terre nature en robe des champs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*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70C0"/>
                </a:solidFill>
                <a:latin typeface="Georgia"/>
                <a:ea typeface="DejaVu Sans"/>
              </a:rPr>
              <a:t>40g de camembert </a:t>
            </a:r>
            <a:r>
              <a:rPr lang="fr-FR" sz="2400" b="0" i="1" strike="noStrike" spc="-1">
                <a:solidFill>
                  <a:srgbClr val="0070C0"/>
                </a:solidFill>
                <a:latin typeface="Georgia"/>
                <a:ea typeface="DejaVu Sans"/>
              </a:rPr>
              <a:t>(1g de sel)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Salade verte vinaigrette sans sel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70C0"/>
                </a:solidFill>
                <a:latin typeface="Georgia"/>
                <a:ea typeface="DejaVu Sans"/>
              </a:rPr>
              <a:t>Pain (80g) </a:t>
            </a:r>
            <a:r>
              <a:rPr lang="fr-FR" sz="2400" b="0" i="1" strike="noStrike" spc="-1">
                <a:solidFill>
                  <a:srgbClr val="0070C0"/>
                </a:solidFill>
                <a:latin typeface="Georgia"/>
                <a:ea typeface="DejaVu Sans"/>
              </a:rPr>
              <a:t>(1g de sel)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*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Georgia"/>
                <a:ea typeface="DejaVu Sans"/>
              </a:rPr>
              <a:t>Dessert</a:t>
            </a:r>
            <a:r>
              <a:rPr lang="fr-FR" sz="2400" b="1" strike="noStrike" spc="-1">
                <a:solidFill>
                  <a:srgbClr val="000000"/>
                </a:solidFill>
                <a:latin typeface="Georgia"/>
                <a:ea typeface="DejaVu Sans"/>
              </a:rPr>
              <a:t> :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Coupe glacée fruit de la passion</a:t>
            </a: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400" b="0" strike="noStrike" spc="-1">
              <a:latin typeface="Arial"/>
            </a:endParaRPr>
          </a:p>
          <a:p>
            <a:pPr marL="365040" indent="-253800" algn="ctr"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400" b="1" u="sng" strike="noStrike" spc="-1">
                <a:solidFill>
                  <a:srgbClr val="000000"/>
                </a:solidFill>
                <a:uFillTx/>
                <a:latin typeface="Georgia"/>
                <a:ea typeface="DejaVu Sans"/>
              </a:rPr>
              <a:t>TOTAL</a:t>
            </a:r>
            <a:r>
              <a:rPr lang="fr-FR" sz="2400" b="1" strike="noStrike" spc="-1">
                <a:solidFill>
                  <a:srgbClr val="000000"/>
                </a:solidFill>
                <a:latin typeface="Georgia"/>
                <a:ea typeface="DejaVu Sans"/>
              </a:rPr>
              <a:t> :</a:t>
            </a:r>
            <a:r>
              <a:rPr lang="fr-FR" sz="2400" b="1" i="1" strike="noStrike" spc="-1">
                <a:solidFill>
                  <a:srgbClr val="000000"/>
                </a:solidFill>
                <a:latin typeface="Georgia"/>
                <a:ea typeface="DejaVu Sans"/>
              </a:rPr>
              <a:t>     4</a:t>
            </a:r>
            <a:r>
              <a:rPr lang="fr-FR" sz="2400" b="1" strike="noStrike" spc="-1">
                <a:solidFill>
                  <a:srgbClr val="000000"/>
                </a:solidFill>
                <a:latin typeface="Georgia"/>
                <a:ea typeface="DejaVu Sans"/>
              </a:rPr>
              <a:t> g de sel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468360" y="62136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DÉROULEMENT DE LA SÉANCE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468360" y="1878120"/>
            <a:ext cx="8227800" cy="4323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541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ahoma"/>
                <a:ea typeface="DejaVu Sans"/>
              </a:rPr>
              <a:t>Intérêt de l’alimentation pauvre en sel et nos besoins</a:t>
            </a:r>
            <a:endParaRPr lang="fr-FR" sz="2400" b="0" strike="noStrike" spc="-1">
              <a:latin typeface="Arial"/>
              <a:ea typeface="Microsoft YaHei"/>
            </a:endParaRPr>
          </a:p>
          <a:p>
            <a:pPr marL="365760" indent="-2541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fr-FR" sz="2400" b="0" strike="noStrike" spc="-1">
              <a:latin typeface="Arial"/>
              <a:ea typeface="Microsoft YaHei"/>
            </a:endParaRPr>
          </a:p>
          <a:p>
            <a:pPr marL="365760" indent="-2541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ahoma"/>
                <a:ea typeface="DejaVu Sans"/>
              </a:rPr>
              <a:t>nutritionnels en sel</a:t>
            </a:r>
            <a:endParaRPr lang="fr-FR" sz="2400" b="0" strike="noStrike" spc="-1"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2400" b="0" strike="noStrike" spc="-1">
              <a:latin typeface="Arial"/>
            </a:endParaRPr>
          </a:p>
          <a:p>
            <a:pPr marL="365760" indent="-2541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ahoma"/>
                <a:ea typeface="DejaVu Sans"/>
              </a:rPr>
              <a:t>Les différentes sources de sel dans l’alimentation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2400" b="0" strike="noStrike" spc="-1">
              <a:latin typeface="Arial"/>
            </a:endParaRPr>
          </a:p>
          <a:p>
            <a:pPr marL="365760" indent="-2541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ahoma"/>
                <a:ea typeface="DejaVu Sans"/>
              </a:rPr>
              <a:t>La liste des aliments riches en sel et pauvres en sel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2400" b="0" strike="noStrike" spc="-1">
              <a:latin typeface="Arial"/>
            </a:endParaRPr>
          </a:p>
          <a:p>
            <a:pPr marL="365760" indent="-2541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ahoma"/>
                <a:ea typeface="DejaVu Sans"/>
              </a:rPr>
              <a:t>La composition d’une journée de repas à </a:t>
            </a:r>
            <a:r>
              <a:rPr lang="fr-FR" sz="2400" b="0" strike="noStrike" spc="-1">
                <a:solidFill>
                  <a:srgbClr val="355269"/>
                </a:solidFill>
                <a:latin typeface="Tahoma"/>
                <a:ea typeface="DejaVu Sans"/>
              </a:rPr>
              <a:t>4g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  <a:ea typeface="DejaVu Sans"/>
              </a:rPr>
              <a:t> ou </a:t>
            </a:r>
            <a:r>
              <a:rPr lang="fr-FR" sz="2400" b="0" strike="noStrike" spc="-1">
                <a:solidFill>
                  <a:srgbClr val="355269"/>
                </a:solidFill>
                <a:latin typeface="Tahoma"/>
                <a:ea typeface="DejaVu Sans"/>
              </a:rPr>
              <a:t>6g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  <a:ea typeface="DejaVu Sans"/>
              </a:rPr>
              <a:t> de sel</a:t>
            </a:r>
            <a:endParaRPr lang="fr-FR" sz="2400" b="0" strike="noStrike" spc="-1">
              <a:latin typeface="Arial"/>
            </a:endParaRPr>
          </a:p>
          <a:p>
            <a:pPr marL="365760" indent="-2541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fr-FR" sz="2400" b="0" strike="noStrike" spc="-1">
              <a:latin typeface="Arial"/>
            </a:endParaRPr>
          </a:p>
          <a:p>
            <a:pPr marL="365760" indent="-2541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Tahoma"/>
                <a:ea typeface="DejaVu Sans"/>
              </a:rPr>
              <a:t>Conseils culinaires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539640" y="292428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35000"/>
          </a:bodyPr>
          <a:lstStyle/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Construisons ensemble une journée à </a:t>
            </a:r>
            <a:endParaRPr lang="fr-FR" sz="4000" b="0" strike="noStrike" spc="-1">
              <a:latin typeface="Arial"/>
              <a:ea typeface="Microsoft YaHei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6 g de sel</a:t>
            </a:r>
            <a:endParaRPr lang="fr-FR" sz="4000" b="0" strike="noStrike" spc="-1">
              <a:latin typeface="Arial"/>
              <a:ea typeface="Microsoft Ya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722160" y="1981080"/>
            <a:ext cx="7770600" cy="1360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300" b="1" strike="noStrike" spc="-1">
                <a:solidFill>
                  <a:srgbClr val="B7B3CA"/>
                </a:solidFill>
                <a:latin typeface="Tahoma"/>
                <a:ea typeface="DejaVu Sans"/>
              </a:rPr>
              <a:t>Conseils culinaires</a:t>
            </a:r>
            <a:endParaRPr lang="fr-FR" sz="4300" b="0" strike="noStrike" spc="-1">
              <a:latin typeface="Tahoma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360000" y="3780000"/>
            <a:ext cx="8640000" cy="1101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4428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3600" b="0" strike="noStrike" spc="-1">
                <a:solidFill>
                  <a:srgbClr val="424456"/>
                </a:solidFill>
                <a:latin typeface="Times New Roman"/>
                <a:ea typeface="DejaVu Sans"/>
              </a:rPr>
              <a:t>Comment limiter le sel sans altérer le goût ?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68360" y="55512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trike="noStrike" spc="-1">
                <a:solidFill>
                  <a:srgbClr val="FF3300"/>
                </a:solidFill>
                <a:latin typeface="Trebuchet MS"/>
                <a:ea typeface="DejaVu Sans"/>
              </a:rPr>
              <a:t>PENSEZ AUX ÉPICES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347" name="Picture 3"/>
          <p:cNvPicPr/>
          <p:nvPr/>
        </p:nvPicPr>
        <p:blipFill>
          <a:blip r:embed="rId2"/>
          <a:stretch/>
        </p:blipFill>
        <p:spPr>
          <a:xfrm>
            <a:off x="766800" y="1557360"/>
            <a:ext cx="7764120" cy="5102640"/>
          </a:xfrm>
          <a:prstGeom prst="rect">
            <a:avLst/>
          </a:prstGeom>
          <a:ln w="9525">
            <a:noFill/>
          </a:ln>
        </p:spPr>
      </p:pic>
      <p:pic>
        <p:nvPicPr>
          <p:cNvPr id="348" name="Image 3" descr="paprika2.jpg"/>
          <p:cNvPicPr/>
          <p:nvPr/>
        </p:nvPicPr>
        <p:blipFill>
          <a:blip r:embed="rId3"/>
          <a:stretch/>
        </p:blipFill>
        <p:spPr>
          <a:xfrm>
            <a:off x="6012000" y="3573360"/>
            <a:ext cx="2014200" cy="1582560"/>
          </a:xfrm>
          <a:prstGeom prst="rect">
            <a:avLst/>
          </a:prstGeom>
          <a:ln w="9525">
            <a:noFill/>
          </a:ln>
        </p:spPr>
      </p:pic>
      <p:sp>
        <p:nvSpPr>
          <p:cNvPr id="349" name="CustomShape 2"/>
          <p:cNvSpPr/>
          <p:nvPr/>
        </p:nvSpPr>
        <p:spPr>
          <a:xfrm>
            <a:off x="6745680" y="5157720"/>
            <a:ext cx="671760" cy="272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Tahoma"/>
                <a:ea typeface="DejaVu Sans"/>
              </a:rPr>
              <a:t>Paprika</a:t>
            </a:r>
            <a:endParaRPr lang="fr-FR" sz="1200" b="0" strike="noStrike" spc="-1">
              <a:latin typeface="Tahoma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1258920" y="6488640"/>
            <a:ext cx="1928520" cy="272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Tahoma"/>
                <a:ea typeface="DejaVu Sans"/>
              </a:rPr>
              <a:t>Noix de muscade</a:t>
            </a:r>
            <a:endParaRPr lang="fr-FR" sz="1200" b="0" strike="noStrike" spc="-1">
              <a:latin typeface="Tahoma"/>
            </a:endParaRPr>
          </a:p>
        </p:txBody>
      </p:sp>
      <p:pic>
        <p:nvPicPr>
          <p:cNvPr id="351" name="Image 6" descr="kruidnagel%207094914.jpg"/>
          <p:cNvPicPr/>
          <p:nvPr/>
        </p:nvPicPr>
        <p:blipFill>
          <a:blip r:embed="rId4"/>
          <a:stretch/>
        </p:blipFill>
        <p:spPr>
          <a:xfrm>
            <a:off x="3419640" y="1700280"/>
            <a:ext cx="2230200" cy="1650960"/>
          </a:xfrm>
          <a:prstGeom prst="rect">
            <a:avLst/>
          </a:prstGeom>
          <a:ln w="9525">
            <a:noFill/>
          </a:ln>
        </p:spPr>
      </p:pic>
      <p:sp>
        <p:nvSpPr>
          <p:cNvPr id="352" name="CustomShape 4"/>
          <p:cNvSpPr/>
          <p:nvPr/>
        </p:nvSpPr>
        <p:spPr>
          <a:xfrm>
            <a:off x="3851280" y="3284640"/>
            <a:ext cx="1669680" cy="272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Tahoma"/>
                <a:ea typeface="DejaVu Sans"/>
              </a:rPr>
              <a:t>Clou de girofle</a:t>
            </a:r>
            <a:endParaRPr lang="fr-FR" sz="1200" b="0" strike="noStrike" spc="-1">
              <a:latin typeface="Tahoma"/>
            </a:endParaRPr>
          </a:p>
        </p:txBody>
      </p:sp>
      <p:pic>
        <p:nvPicPr>
          <p:cNvPr id="353" name="Image 8" descr="curry.jpg"/>
          <p:cNvPicPr/>
          <p:nvPr/>
        </p:nvPicPr>
        <p:blipFill>
          <a:blip r:embed="rId5"/>
          <a:srcRect l="14793" t="19188" r="22854" b="16850"/>
          <a:stretch/>
        </p:blipFill>
        <p:spPr>
          <a:xfrm>
            <a:off x="971640" y="1557360"/>
            <a:ext cx="2360520" cy="1474560"/>
          </a:xfrm>
          <a:prstGeom prst="rect">
            <a:avLst/>
          </a:prstGeom>
          <a:ln w="9525">
            <a:noFill/>
          </a:ln>
        </p:spPr>
      </p:pic>
      <p:sp>
        <p:nvSpPr>
          <p:cNvPr id="354" name="CustomShape 5"/>
          <p:cNvSpPr/>
          <p:nvPr/>
        </p:nvSpPr>
        <p:spPr>
          <a:xfrm>
            <a:off x="1467000" y="3068640"/>
            <a:ext cx="1218960" cy="272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Tahoma"/>
                <a:ea typeface="DejaVu Sans"/>
              </a:rPr>
              <a:t>Curry sans sel  </a:t>
            </a:r>
            <a:endParaRPr lang="fr-FR" sz="1200" b="0" strike="noStrike" spc="-1">
              <a:latin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611280" y="62064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u="sng" strike="noStrike" spc="-1">
                <a:solidFill>
                  <a:srgbClr val="00CC00"/>
                </a:solidFill>
                <a:uFillTx/>
                <a:latin typeface="Trebuchet MS"/>
                <a:ea typeface="DejaVu Sans"/>
              </a:rPr>
              <a:t>ET AUX AROMATES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356" name="Espace réservé du contenu 4" descr="aneth-tetra-gold-bio-graines-semences.jpg"/>
          <p:cNvPicPr/>
          <p:nvPr/>
        </p:nvPicPr>
        <p:blipFill>
          <a:blip r:embed="rId2"/>
          <a:srcRect l="10505" t="12761" b="10675"/>
          <a:stretch/>
        </p:blipFill>
        <p:spPr>
          <a:xfrm>
            <a:off x="6227640" y="1989000"/>
            <a:ext cx="1944360" cy="1663560"/>
          </a:xfrm>
          <a:prstGeom prst="rect">
            <a:avLst/>
          </a:prstGeom>
          <a:ln w="9525">
            <a:noFill/>
          </a:ln>
        </p:spPr>
      </p:pic>
      <p:pic>
        <p:nvPicPr>
          <p:cNvPr id="357" name="Image 6" descr="ail.jpg"/>
          <p:cNvPicPr/>
          <p:nvPr/>
        </p:nvPicPr>
        <p:blipFill>
          <a:blip r:embed="rId3"/>
          <a:srcRect l="8342" t="8038" r="6644" b="12567"/>
          <a:stretch/>
        </p:blipFill>
        <p:spPr>
          <a:xfrm>
            <a:off x="4211640" y="1916280"/>
            <a:ext cx="1438200" cy="1006200"/>
          </a:xfrm>
          <a:prstGeom prst="rect">
            <a:avLst/>
          </a:prstGeom>
          <a:ln w="9525">
            <a:noFill/>
          </a:ln>
        </p:spPr>
      </p:pic>
      <p:pic>
        <p:nvPicPr>
          <p:cNvPr id="358" name="Image 7" descr="basilic.jpg"/>
          <p:cNvPicPr/>
          <p:nvPr/>
        </p:nvPicPr>
        <p:blipFill>
          <a:blip r:embed="rId4"/>
          <a:stretch/>
        </p:blipFill>
        <p:spPr>
          <a:xfrm>
            <a:off x="539640" y="1989000"/>
            <a:ext cx="1211040" cy="1614240"/>
          </a:xfrm>
          <a:prstGeom prst="rect">
            <a:avLst/>
          </a:prstGeom>
          <a:ln w="9525">
            <a:noFill/>
          </a:ln>
        </p:spPr>
      </p:pic>
      <p:pic>
        <p:nvPicPr>
          <p:cNvPr id="359" name="Image 8" descr="Bouquet_garni_p1150476_extracted.jpg"/>
          <p:cNvPicPr/>
          <p:nvPr/>
        </p:nvPicPr>
        <p:blipFill>
          <a:blip r:embed="rId5"/>
          <a:stretch/>
        </p:blipFill>
        <p:spPr>
          <a:xfrm>
            <a:off x="6300720" y="4149720"/>
            <a:ext cx="2157120" cy="2058840"/>
          </a:xfrm>
          <a:prstGeom prst="rect">
            <a:avLst/>
          </a:prstGeom>
          <a:ln w="9525">
            <a:noFill/>
          </a:ln>
        </p:spPr>
      </p:pic>
      <p:pic>
        <p:nvPicPr>
          <p:cNvPr id="360" name="Image 9" descr="ciboulette_small.jpg"/>
          <p:cNvPicPr/>
          <p:nvPr/>
        </p:nvPicPr>
        <p:blipFill>
          <a:blip r:embed="rId6"/>
          <a:stretch/>
        </p:blipFill>
        <p:spPr>
          <a:xfrm>
            <a:off x="947880" y="4605480"/>
            <a:ext cx="1149120" cy="1533240"/>
          </a:xfrm>
          <a:prstGeom prst="rect">
            <a:avLst/>
          </a:prstGeom>
          <a:ln w="9525">
            <a:noFill/>
          </a:ln>
        </p:spPr>
      </p:pic>
      <p:pic>
        <p:nvPicPr>
          <p:cNvPr id="361" name="Image 11" descr="coriandre.jpg"/>
          <p:cNvPicPr/>
          <p:nvPr/>
        </p:nvPicPr>
        <p:blipFill>
          <a:blip r:embed="rId7"/>
          <a:stretch/>
        </p:blipFill>
        <p:spPr>
          <a:xfrm>
            <a:off x="2050920" y="1844640"/>
            <a:ext cx="1938240" cy="1395360"/>
          </a:xfrm>
          <a:prstGeom prst="rect">
            <a:avLst/>
          </a:prstGeom>
          <a:ln w="9525">
            <a:noFill/>
          </a:ln>
        </p:spPr>
      </p:pic>
      <p:pic>
        <p:nvPicPr>
          <p:cNvPr id="362" name="Image 12" descr="estragon.gif"/>
          <p:cNvPicPr/>
          <p:nvPr/>
        </p:nvPicPr>
        <p:blipFill>
          <a:blip r:embed="rId8"/>
          <a:stretch/>
        </p:blipFill>
        <p:spPr>
          <a:xfrm>
            <a:off x="2484360" y="3789360"/>
            <a:ext cx="1234800" cy="1852560"/>
          </a:xfrm>
          <a:prstGeom prst="rect">
            <a:avLst/>
          </a:prstGeom>
          <a:ln w="9525">
            <a:noFill/>
          </a:ln>
        </p:spPr>
      </p:pic>
      <p:pic>
        <p:nvPicPr>
          <p:cNvPr id="363" name="Image 13" descr="menthe2.jpg"/>
          <p:cNvPicPr/>
          <p:nvPr/>
        </p:nvPicPr>
        <p:blipFill>
          <a:blip r:embed="rId9"/>
          <a:stretch/>
        </p:blipFill>
        <p:spPr>
          <a:xfrm>
            <a:off x="4140360" y="3362400"/>
            <a:ext cx="1725480" cy="1295280"/>
          </a:xfrm>
          <a:prstGeom prst="rect">
            <a:avLst/>
          </a:prstGeom>
          <a:ln w="9525">
            <a:noFill/>
          </a:ln>
        </p:spPr>
      </p:pic>
      <p:pic>
        <p:nvPicPr>
          <p:cNvPr id="364" name="Image 14" descr="echalote-0df75.jpg"/>
          <p:cNvPicPr/>
          <p:nvPr/>
        </p:nvPicPr>
        <p:blipFill>
          <a:blip r:embed="rId10"/>
          <a:stretch/>
        </p:blipFill>
        <p:spPr>
          <a:xfrm>
            <a:off x="7093080" y="765000"/>
            <a:ext cx="1788840" cy="1149120"/>
          </a:xfrm>
          <a:prstGeom prst="rect">
            <a:avLst/>
          </a:prstGeom>
          <a:ln w="9525">
            <a:noFill/>
          </a:ln>
        </p:spPr>
      </p:pic>
      <p:pic>
        <p:nvPicPr>
          <p:cNvPr id="365" name="Image 15" descr="oignon.jpg"/>
          <p:cNvPicPr/>
          <p:nvPr/>
        </p:nvPicPr>
        <p:blipFill>
          <a:blip r:embed="rId11"/>
          <a:stretch/>
        </p:blipFill>
        <p:spPr>
          <a:xfrm>
            <a:off x="4140360" y="5157720"/>
            <a:ext cx="1250640" cy="1187280"/>
          </a:xfrm>
          <a:prstGeom prst="rect">
            <a:avLst/>
          </a:prstGeom>
          <a:ln w="9525">
            <a:noFill/>
          </a:ln>
        </p:spPr>
      </p:pic>
      <p:sp>
        <p:nvSpPr>
          <p:cNvPr id="366" name="CustomShape 2"/>
          <p:cNvSpPr/>
          <p:nvPr/>
        </p:nvSpPr>
        <p:spPr>
          <a:xfrm>
            <a:off x="921960" y="3645360"/>
            <a:ext cx="664200" cy="303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Tahoma"/>
                <a:ea typeface="DejaVu Sans"/>
              </a:rPr>
              <a:t>Basilic</a:t>
            </a:r>
            <a:endParaRPr lang="fr-FR" sz="1400" b="0" strike="noStrike" spc="-1">
              <a:latin typeface="Tahoma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1174680" y="6309360"/>
            <a:ext cx="973440" cy="303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Tahoma"/>
                <a:ea typeface="DejaVu Sans"/>
              </a:rPr>
              <a:t>Ciboulette</a:t>
            </a:r>
            <a:endParaRPr lang="fr-FR" sz="1400" b="0" strike="noStrike" spc="-1">
              <a:latin typeface="Tahoma"/>
            </a:endParaRPr>
          </a:p>
        </p:txBody>
      </p:sp>
      <p:sp>
        <p:nvSpPr>
          <p:cNvPr id="368" name="CustomShape 4"/>
          <p:cNvSpPr/>
          <p:nvPr/>
        </p:nvSpPr>
        <p:spPr>
          <a:xfrm>
            <a:off x="2670840" y="5589720"/>
            <a:ext cx="873000" cy="303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Tahoma"/>
                <a:ea typeface="DejaVu Sans"/>
              </a:rPr>
              <a:t>Estragon</a:t>
            </a:r>
            <a:endParaRPr lang="fr-FR" sz="1400" b="0" strike="noStrike" spc="-1">
              <a:latin typeface="Tahoma"/>
            </a:endParaRPr>
          </a:p>
        </p:txBody>
      </p:sp>
      <p:sp>
        <p:nvSpPr>
          <p:cNvPr id="369" name="CustomShape 5"/>
          <p:cNvSpPr/>
          <p:nvPr/>
        </p:nvSpPr>
        <p:spPr>
          <a:xfrm>
            <a:off x="4380120" y="6237360"/>
            <a:ext cx="743400" cy="303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Tahoma"/>
                <a:ea typeface="DejaVu Sans"/>
              </a:rPr>
              <a:t>Oignon</a:t>
            </a:r>
            <a:endParaRPr lang="fr-FR" sz="1400" b="0" strike="noStrike" spc="-1">
              <a:latin typeface="Tahoma"/>
            </a:endParaRPr>
          </a:p>
        </p:txBody>
      </p:sp>
      <p:sp>
        <p:nvSpPr>
          <p:cNvPr id="370" name="CustomShape 6"/>
          <p:cNvSpPr/>
          <p:nvPr/>
        </p:nvSpPr>
        <p:spPr>
          <a:xfrm>
            <a:off x="4723200" y="2960640"/>
            <a:ext cx="370080" cy="3027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Tahoma"/>
                <a:ea typeface="DejaVu Sans"/>
              </a:rPr>
              <a:t>Ail</a:t>
            </a:r>
            <a:endParaRPr lang="fr-FR" sz="1400" b="0" strike="noStrike" spc="-1">
              <a:latin typeface="Tahoma"/>
            </a:endParaRPr>
          </a:p>
        </p:txBody>
      </p:sp>
      <p:sp>
        <p:nvSpPr>
          <p:cNvPr id="371" name="CustomShape 7"/>
          <p:cNvSpPr/>
          <p:nvPr/>
        </p:nvSpPr>
        <p:spPr>
          <a:xfrm>
            <a:off x="4820400" y="4653000"/>
            <a:ext cx="764640" cy="303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Tahoma"/>
                <a:ea typeface="DejaVu Sans"/>
              </a:rPr>
              <a:t>Menthe</a:t>
            </a:r>
            <a:endParaRPr lang="fr-FR" sz="1400" b="0" strike="noStrike" spc="-1">
              <a:latin typeface="Tahoma"/>
            </a:endParaRPr>
          </a:p>
        </p:txBody>
      </p:sp>
      <p:sp>
        <p:nvSpPr>
          <p:cNvPr id="372" name="CustomShape 8"/>
          <p:cNvSpPr/>
          <p:nvPr/>
        </p:nvSpPr>
        <p:spPr>
          <a:xfrm>
            <a:off x="6668640" y="3645000"/>
            <a:ext cx="639720" cy="303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Tahoma"/>
                <a:ea typeface="DejaVu Sans"/>
              </a:rPr>
              <a:t>Aneth</a:t>
            </a:r>
            <a:endParaRPr lang="fr-FR" sz="1400" b="0" strike="noStrike" spc="-1">
              <a:latin typeface="Tahoma"/>
            </a:endParaRPr>
          </a:p>
        </p:txBody>
      </p:sp>
      <p:sp>
        <p:nvSpPr>
          <p:cNvPr id="373" name="CustomShape 9"/>
          <p:cNvSpPr/>
          <p:nvPr/>
        </p:nvSpPr>
        <p:spPr>
          <a:xfrm>
            <a:off x="7121880" y="5950080"/>
            <a:ext cx="1287360" cy="303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Tahoma"/>
                <a:ea typeface="DejaVu Sans"/>
              </a:rPr>
              <a:t>Bouquet garni</a:t>
            </a:r>
            <a:endParaRPr lang="fr-FR" sz="1400" b="0" strike="noStrike" spc="-1">
              <a:latin typeface="Tahoma"/>
            </a:endParaRPr>
          </a:p>
        </p:txBody>
      </p:sp>
      <p:sp>
        <p:nvSpPr>
          <p:cNvPr id="374" name="CustomShape 10"/>
          <p:cNvSpPr/>
          <p:nvPr/>
        </p:nvSpPr>
        <p:spPr>
          <a:xfrm>
            <a:off x="8101800" y="1700280"/>
            <a:ext cx="848520" cy="303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Tahoma"/>
                <a:ea typeface="DejaVu Sans"/>
              </a:rPr>
              <a:t>Échalote</a:t>
            </a:r>
            <a:endParaRPr lang="fr-FR" sz="1400" b="0" strike="noStrike" spc="-1">
              <a:latin typeface="Tahoma"/>
            </a:endParaRPr>
          </a:p>
        </p:txBody>
      </p:sp>
      <p:sp>
        <p:nvSpPr>
          <p:cNvPr id="375" name="CustomShape 11"/>
          <p:cNvSpPr/>
          <p:nvPr/>
        </p:nvSpPr>
        <p:spPr>
          <a:xfrm>
            <a:off x="2498400" y="3284640"/>
            <a:ext cx="994680" cy="3639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Tahoma"/>
                <a:ea typeface="DejaVu Sans"/>
              </a:rPr>
              <a:t>Coriandre</a:t>
            </a:r>
            <a:r>
              <a:rPr lang="fr-FR" sz="1800" b="0" strike="noStrike" spc="-1">
                <a:solidFill>
                  <a:srgbClr val="000000"/>
                </a:solidFill>
                <a:latin typeface="Georgia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539640" y="299736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300" b="1" strike="noStrike" spc="-1">
                <a:solidFill>
                  <a:srgbClr val="B7B3CA"/>
                </a:solidFill>
                <a:latin typeface="Tahoma"/>
                <a:ea typeface="DejaVu Sans"/>
              </a:rPr>
              <a:t>QUIZZ</a:t>
            </a:r>
            <a:endParaRPr lang="fr-FR" sz="4300" b="0" strike="noStrike" spc="-1">
              <a:latin typeface="Tahoma"/>
            </a:endParaRPr>
          </a:p>
        </p:txBody>
      </p:sp>
      <p:sp>
        <p:nvSpPr>
          <p:cNvPr id="377" name="TextShape 2"/>
          <p:cNvSpPr txBox="1"/>
          <p:nvPr/>
        </p:nvSpPr>
        <p:spPr>
          <a:xfrm>
            <a:off x="1080000" y="4320000"/>
            <a:ext cx="7020000" cy="596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4428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3600" b="0" strike="noStrike" spc="-1">
                <a:solidFill>
                  <a:srgbClr val="424456"/>
                </a:solidFill>
                <a:latin typeface="Times New Roman"/>
                <a:ea typeface="DejaVu Sans"/>
              </a:rPr>
              <a:t>Qu’avez-vous retenu ?</a:t>
            </a:r>
            <a:endParaRPr lang="fr-FR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539640" y="2520000"/>
            <a:ext cx="8227800" cy="1542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300" b="0" strike="noStrike" spc="-1">
                <a:solidFill>
                  <a:srgbClr val="B7B3CA"/>
                </a:solidFill>
                <a:latin typeface="Tahoma"/>
                <a:ea typeface="Arial"/>
              </a:rPr>
              <a:t>Merci pour votre attention</a:t>
            </a:r>
            <a:endParaRPr lang="fr-FR" sz="4300" b="0" strike="noStrike" spc="-1">
              <a:latin typeface="Tahoma"/>
            </a:endParaRPr>
          </a:p>
          <a:p>
            <a:pPr algn="ctr">
              <a:lnSpc>
                <a:spcPct val="100000"/>
              </a:lnSpc>
            </a:pPr>
            <a:endParaRPr lang="fr-FR" sz="4300" b="0" strike="noStrike" spc="-1">
              <a:latin typeface="Tahoma"/>
            </a:endParaRPr>
          </a:p>
          <a:p>
            <a:pPr algn="ctr">
              <a:lnSpc>
                <a:spcPct val="100000"/>
              </a:lnSpc>
            </a:pPr>
            <a:r>
              <a:rPr lang="fr-FR" sz="4300" b="1" strike="noStrike" spc="-1">
                <a:solidFill>
                  <a:srgbClr val="B7B3CA"/>
                </a:solidFill>
                <a:latin typeface="Tahoma"/>
                <a:ea typeface="Arial"/>
              </a:rPr>
              <a:t>À</a:t>
            </a:r>
            <a:r>
              <a:rPr lang="fr-FR" sz="4300" b="1" strike="noStrike" spc="-1">
                <a:solidFill>
                  <a:srgbClr val="B7B3CA"/>
                </a:solidFill>
                <a:latin typeface="Tahoma"/>
                <a:ea typeface="DejaVu Sans"/>
              </a:rPr>
              <a:t> VOS QUESTIONS</a:t>
            </a:r>
            <a:endParaRPr lang="fr-FR" sz="4300" b="0" strike="noStrike" spc="-1">
              <a:latin typeface="Tahoma"/>
            </a:endParaRPr>
          </a:p>
        </p:txBody>
      </p:sp>
      <p:sp>
        <p:nvSpPr>
          <p:cNvPr id="379" name="TextShape 2"/>
          <p:cNvSpPr txBox="1"/>
          <p:nvPr/>
        </p:nvSpPr>
        <p:spPr>
          <a:xfrm>
            <a:off x="4536000" y="6336000"/>
            <a:ext cx="4500000" cy="30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/>
            <a:r>
              <a:rPr lang="fr-FR" sz="1400" b="0" strike="noStrike" spc="-1">
                <a:latin typeface="Tahoma"/>
              </a:rPr>
              <a:t>Laure PERNIN Diététicienne nutritionniste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1080000"/>
            <a:ext cx="8227800" cy="587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Intérêt de l’alimentation pauvre en sel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457200" y="2249640"/>
            <a:ext cx="8227800" cy="432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fr-FR" sz="2300" b="0" strike="noStrike" spc="-1">
                <a:solidFill>
                  <a:srgbClr val="000000"/>
                </a:solidFill>
                <a:latin typeface="Tahoma"/>
                <a:ea typeface="DejaVu Sans"/>
              </a:rPr>
              <a:t>Pourquoi vous conseille-t-on une alimentation pauvre en sel?</a:t>
            </a:r>
            <a:endParaRPr lang="fr-FR" sz="23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300" b="0" strike="noStrike" spc="-1">
              <a:latin typeface="Arial"/>
            </a:endParaRPr>
          </a:p>
          <a:p>
            <a:pPr marL="365760" indent="-25416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300" b="0" strike="noStrike" spc="-1">
              <a:latin typeface="Arial"/>
            </a:endParaRPr>
          </a:p>
          <a:p>
            <a:pPr marL="365760" indent="-2541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-"/>
              <a:tabLst>
                <a:tab pos="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  <a:ea typeface="DejaVu Sans"/>
              </a:rPr>
              <a:t>Éviter la rétention d’eau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760" indent="-2541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-"/>
              <a:tabLst>
                <a:tab pos="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  <a:ea typeface="DejaVu Sans"/>
              </a:rPr>
              <a:t>Éviter l’apparition d’œdèmes au niveau des</a:t>
            </a:r>
            <a:endParaRPr lang="fr-FR" sz="2800" b="0" strike="noStrike" spc="-1">
              <a:latin typeface="Arial"/>
            </a:endParaRPr>
          </a:p>
          <a:p>
            <a:pPr marL="365760" indent="-2541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-"/>
              <a:tabLst>
                <a:tab pos="0" algn="l"/>
              </a:tabLst>
            </a:pPr>
            <a:endParaRPr lang="fr-FR" sz="2800" b="0" strike="noStrike" spc="-1">
              <a:latin typeface="Arial"/>
            </a:endParaRPr>
          </a:p>
          <a:p>
            <a:pPr marL="365760" indent="-2541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-"/>
              <a:tabLst>
                <a:tab pos="0" algn="l"/>
              </a:tabLst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  <a:ea typeface="DejaVu Sans"/>
              </a:rPr>
              <a:t>membres inférieurs </a:t>
            </a: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457200" y="114300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3000"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Quels sont vos besoins nutritionnels en sel? 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457200" y="2249640"/>
            <a:ext cx="8227800" cy="432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18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b="1" strike="noStrike" spc="-1">
                <a:solidFill>
                  <a:srgbClr val="000000"/>
                </a:solidFill>
                <a:latin typeface="Tahoma"/>
                <a:ea typeface="DejaVu Sans"/>
              </a:rPr>
              <a:t>4 à 6g </a:t>
            </a:r>
            <a:r>
              <a:rPr lang="fr-FR" sz="3200" b="0" strike="noStrike" spc="-1">
                <a:solidFill>
                  <a:srgbClr val="000000"/>
                </a:solidFill>
                <a:latin typeface="Tahoma"/>
                <a:ea typeface="DejaVu Sans"/>
              </a:rPr>
              <a:t>de sel par jour suffisent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32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latin typeface="Tahoma"/>
                <a:ea typeface="DejaVu Sans"/>
              </a:rPr>
              <a:t>En France, la consommation moyenne de sel est de :</a:t>
            </a:r>
            <a:endParaRPr lang="fr-FR" sz="32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endParaRPr lang="fr-F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fr-FR" sz="3200" b="1" strike="noStrike" spc="-1">
                <a:solidFill>
                  <a:srgbClr val="000000"/>
                </a:solidFill>
                <a:latin typeface="Tahoma"/>
                <a:ea typeface="DejaVu Sans"/>
              </a:rPr>
              <a:t>10 à 12g / j</a:t>
            </a:r>
            <a:endParaRPr lang="fr-FR" sz="3200" b="0" strike="noStrike" spc="-1">
              <a:latin typeface="Arial"/>
            </a:endParaRPr>
          </a:p>
          <a:p>
            <a:pPr marL="365040" indent="-253800" algn="ctr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457200" y="864000"/>
            <a:ext cx="8227800" cy="947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Les sources de sel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457200" y="2501640"/>
            <a:ext cx="8227800" cy="432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65040" indent="-2538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  <a:ea typeface="DejaVu Sans"/>
              </a:rPr>
              <a:t>Sel d’assaisonnement</a:t>
            </a:r>
            <a:endParaRPr lang="fr-FR" sz="2800" b="0" strike="noStrike" spc="-1">
              <a:latin typeface="Tahom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2800" b="0" strike="noStrike" spc="-1">
              <a:latin typeface="Tahoma"/>
            </a:endParaRPr>
          </a:p>
          <a:p>
            <a:pPr marL="365040" indent="-2538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  <a:ea typeface="DejaVu Sans"/>
              </a:rPr>
              <a:t>Sel de constitution</a:t>
            </a:r>
            <a:endParaRPr lang="fr-FR" sz="2800" b="0" strike="noStrike" spc="-1">
              <a:latin typeface="Tahom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2800" b="0" strike="noStrike" spc="-1">
              <a:latin typeface="Tahoma"/>
            </a:endParaRPr>
          </a:p>
          <a:p>
            <a:pPr marL="365040" indent="-2538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  <a:ea typeface="DejaVu Sans"/>
              </a:rPr>
              <a:t>Sel de fabrication</a:t>
            </a:r>
            <a:endParaRPr lang="fr-FR" sz="2800" b="0" strike="noStrike" spc="-1">
              <a:latin typeface="Tahom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2800" b="0" strike="noStrike" spc="-1">
              <a:latin typeface="Tahoma"/>
            </a:endParaRPr>
          </a:p>
          <a:p>
            <a:pPr marL="365040" indent="-2538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  <a:ea typeface="DejaVu Sans"/>
              </a:rPr>
              <a:t>Eaux gazeuses</a:t>
            </a:r>
            <a:endParaRPr lang="fr-FR" sz="2800" b="0" strike="noStrike" spc="-1">
              <a:latin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457200" y="114300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Sel d’assaisonnement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279" name="Espace réservé du contenu 3" descr="sel.jpg"/>
          <p:cNvPicPr/>
          <p:nvPr/>
        </p:nvPicPr>
        <p:blipFill>
          <a:blip r:embed="rId2"/>
          <a:stretch/>
        </p:blipFill>
        <p:spPr>
          <a:xfrm>
            <a:off x="2909880" y="2708280"/>
            <a:ext cx="3244680" cy="33256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457200" y="114300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Sel de constitution des aliments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281" name="Picture 3" descr="C:\Users\Pauline Chabrié\Pictures\2010-09-26 aliments sans sel\aliments sans sel 001.jpg"/>
          <p:cNvPicPr/>
          <p:nvPr/>
        </p:nvPicPr>
        <p:blipFill>
          <a:blip r:embed="rId2"/>
          <a:srcRect l="2954" t="3962" r="481" b="2784"/>
          <a:stretch/>
        </p:blipFill>
        <p:spPr>
          <a:xfrm>
            <a:off x="160200" y="2462040"/>
            <a:ext cx="3608280" cy="2590560"/>
          </a:xfrm>
          <a:prstGeom prst="rect">
            <a:avLst/>
          </a:prstGeom>
          <a:ln w="9525">
            <a:noFill/>
          </a:ln>
        </p:spPr>
      </p:pic>
      <p:pic>
        <p:nvPicPr>
          <p:cNvPr id="282" name="Picture 4" descr="C:\Users\Pauline Chabrié\Pictures\2010-09-26 aliments sans sel\aliments sans sel 002.jpg"/>
          <p:cNvPicPr/>
          <p:nvPr/>
        </p:nvPicPr>
        <p:blipFill>
          <a:blip r:embed="rId3"/>
          <a:srcRect l="6036" t="15641" r="4102" b="6664"/>
          <a:stretch/>
        </p:blipFill>
        <p:spPr>
          <a:xfrm>
            <a:off x="3851280" y="3789360"/>
            <a:ext cx="3743280" cy="2742840"/>
          </a:xfrm>
          <a:prstGeom prst="rect">
            <a:avLst/>
          </a:prstGeom>
          <a:ln w="9525">
            <a:noFill/>
          </a:ln>
        </p:spPr>
      </p:pic>
      <p:pic>
        <p:nvPicPr>
          <p:cNvPr id="283" name="Picture 5" descr="C:\Users\Pauline Chabrié\Pictures\2010-09-26 aliments sans sel\aliments sans sel 005.jpg"/>
          <p:cNvPicPr/>
          <p:nvPr/>
        </p:nvPicPr>
        <p:blipFill>
          <a:blip r:embed="rId4"/>
          <a:srcRect t="11291" b="24192"/>
          <a:stretch/>
        </p:blipFill>
        <p:spPr>
          <a:xfrm>
            <a:off x="6948360" y="2133720"/>
            <a:ext cx="1833480" cy="17744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457200" y="114300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Sel de fabrication 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285" name="Espace réservé du contenu 3" descr="118igb_joly_tomate_m%20copie.jpg"/>
          <p:cNvPicPr/>
          <p:nvPr/>
        </p:nvPicPr>
        <p:blipFill>
          <a:blip r:embed="rId2"/>
          <a:stretch/>
        </p:blipFill>
        <p:spPr>
          <a:xfrm>
            <a:off x="5940360" y="5229360"/>
            <a:ext cx="1342800" cy="1342800"/>
          </a:xfrm>
          <a:prstGeom prst="rect">
            <a:avLst/>
          </a:prstGeom>
          <a:ln w="9525">
            <a:noFill/>
          </a:ln>
        </p:spPr>
      </p:pic>
      <p:pic>
        <p:nvPicPr>
          <p:cNvPr id="286" name="Image 4" descr="conserves.jpg"/>
          <p:cNvPicPr/>
          <p:nvPr/>
        </p:nvPicPr>
        <p:blipFill>
          <a:blip r:embed="rId3"/>
          <a:stretch/>
        </p:blipFill>
        <p:spPr>
          <a:xfrm>
            <a:off x="6732720" y="1557360"/>
            <a:ext cx="1463400" cy="2187360"/>
          </a:xfrm>
          <a:prstGeom prst="rect">
            <a:avLst/>
          </a:prstGeom>
          <a:ln w="9525">
            <a:noFill/>
          </a:ln>
        </p:spPr>
      </p:pic>
      <p:pic>
        <p:nvPicPr>
          <p:cNvPr id="287" name="Image 5" descr="fromage-comte_1256681640.jpg"/>
          <p:cNvPicPr/>
          <p:nvPr/>
        </p:nvPicPr>
        <p:blipFill>
          <a:blip r:embed="rId4"/>
          <a:stretch/>
        </p:blipFill>
        <p:spPr>
          <a:xfrm>
            <a:off x="2627280" y="3357720"/>
            <a:ext cx="1871280" cy="1245960"/>
          </a:xfrm>
          <a:prstGeom prst="rect">
            <a:avLst/>
          </a:prstGeom>
          <a:ln w="9525">
            <a:noFill/>
          </a:ln>
        </p:spPr>
      </p:pic>
      <p:pic>
        <p:nvPicPr>
          <p:cNvPr id="288" name="Image 6" descr="jambon1.jpg"/>
          <p:cNvPicPr/>
          <p:nvPr/>
        </p:nvPicPr>
        <p:blipFill>
          <a:blip r:embed="rId5"/>
          <a:stretch/>
        </p:blipFill>
        <p:spPr>
          <a:xfrm>
            <a:off x="3276720" y="4821120"/>
            <a:ext cx="2161800" cy="1439640"/>
          </a:xfrm>
          <a:prstGeom prst="rect">
            <a:avLst/>
          </a:prstGeom>
          <a:ln w="9525">
            <a:noFill/>
          </a:ln>
        </p:spPr>
      </p:pic>
      <p:pic>
        <p:nvPicPr>
          <p:cNvPr id="289" name="Image 7" descr="index-marie-fleury-michon.jpg"/>
          <p:cNvPicPr/>
          <p:nvPr/>
        </p:nvPicPr>
        <p:blipFill>
          <a:blip r:embed="rId6"/>
          <a:stretch/>
        </p:blipFill>
        <p:spPr>
          <a:xfrm>
            <a:off x="900000" y="4797360"/>
            <a:ext cx="1982520" cy="1341360"/>
          </a:xfrm>
          <a:prstGeom prst="rect">
            <a:avLst/>
          </a:prstGeom>
          <a:ln w="9525">
            <a:noFill/>
          </a:ln>
        </p:spPr>
      </p:pic>
      <p:pic>
        <p:nvPicPr>
          <p:cNvPr id="290" name="Image 8" descr="untitled.bmp"/>
          <p:cNvPicPr/>
          <p:nvPr/>
        </p:nvPicPr>
        <p:blipFill>
          <a:blip r:embed="rId7"/>
          <a:stretch/>
        </p:blipFill>
        <p:spPr>
          <a:xfrm>
            <a:off x="468360" y="2205000"/>
            <a:ext cx="1753920" cy="1755720"/>
          </a:xfrm>
          <a:prstGeom prst="rect">
            <a:avLst/>
          </a:prstGeom>
          <a:ln w="9525">
            <a:noFill/>
          </a:ln>
        </p:spPr>
      </p:pic>
      <p:pic>
        <p:nvPicPr>
          <p:cNvPr id="291" name="Image 9" descr="olives.jpg"/>
          <p:cNvPicPr/>
          <p:nvPr/>
        </p:nvPicPr>
        <p:blipFill>
          <a:blip r:embed="rId8"/>
          <a:stretch/>
        </p:blipFill>
        <p:spPr>
          <a:xfrm>
            <a:off x="7237440" y="4365720"/>
            <a:ext cx="1904760" cy="1299960"/>
          </a:xfrm>
          <a:prstGeom prst="rect">
            <a:avLst/>
          </a:prstGeom>
          <a:ln w="9525">
            <a:noFill/>
          </a:ln>
        </p:spPr>
      </p:pic>
      <p:pic>
        <p:nvPicPr>
          <p:cNvPr id="292" name="Image 10" descr="pursoup-de-liebig-veloute-tp_4769123522513989047.png"/>
          <p:cNvPicPr/>
          <p:nvPr/>
        </p:nvPicPr>
        <p:blipFill>
          <a:blip r:embed="rId9"/>
          <a:stretch/>
        </p:blipFill>
        <p:spPr>
          <a:xfrm>
            <a:off x="4572000" y="2781360"/>
            <a:ext cx="2058840" cy="20588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457200" y="603000"/>
            <a:ext cx="8227800" cy="1064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0" strike="noStrike" spc="-1">
                <a:solidFill>
                  <a:srgbClr val="424456"/>
                </a:solidFill>
                <a:latin typeface="Trebuchet MS"/>
                <a:ea typeface="DejaVu Sans"/>
              </a:rPr>
              <a:t>Sel contenu dans les eaux gazeuses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294" name="Espace réservé du contenu 3" descr="9-vichy-celestin.jpg"/>
          <p:cNvPicPr/>
          <p:nvPr/>
        </p:nvPicPr>
        <p:blipFill>
          <a:blip r:embed="rId2"/>
          <a:srcRect l="32263" r="32848"/>
          <a:stretch/>
        </p:blipFill>
        <p:spPr>
          <a:xfrm>
            <a:off x="611280" y="2565360"/>
            <a:ext cx="1438200" cy="3808080"/>
          </a:xfrm>
          <a:prstGeom prst="rect">
            <a:avLst/>
          </a:prstGeom>
          <a:ln w="9525">
            <a:noFill/>
          </a:ln>
        </p:spPr>
      </p:pic>
      <p:pic>
        <p:nvPicPr>
          <p:cNvPr id="295" name="Image 4" descr="183583.jpg"/>
          <p:cNvPicPr/>
          <p:nvPr/>
        </p:nvPicPr>
        <p:blipFill>
          <a:blip r:embed="rId3"/>
          <a:srcRect l="34017" t="-2268" r="31965"/>
          <a:stretch/>
        </p:blipFill>
        <p:spPr>
          <a:xfrm>
            <a:off x="5724360" y="2565360"/>
            <a:ext cx="1245960" cy="3749400"/>
          </a:xfrm>
          <a:prstGeom prst="rect">
            <a:avLst/>
          </a:prstGeom>
          <a:ln w="9525">
            <a:noFill/>
          </a:ln>
        </p:spPr>
      </p:pic>
      <p:pic>
        <p:nvPicPr>
          <p:cNvPr id="296" name="Image 6" descr="03468570116601.jpg"/>
          <p:cNvPicPr/>
          <p:nvPr/>
        </p:nvPicPr>
        <p:blipFill>
          <a:blip r:embed="rId4"/>
          <a:srcRect l="32482" t="-5906" r="32083"/>
          <a:stretch/>
        </p:blipFill>
        <p:spPr>
          <a:xfrm>
            <a:off x="2340000" y="2492280"/>
            <a:ext cx="1293480" cy="3871800"/>
          </a:xfrm>
          <a:prstGeom prst="rect">
            <a:avLst/>
          </a:prstGeom>
          <a:ln w="9525">
            <a:noFill/>
          </a:ln>
        </p:spPr>
      </p:pic>
      <p:pic>
        <p:nvPicPr>
          <p:cNvPr id="297" name="Image 7" descr="377-Eau-minerale-Badoit_Dan.jpg"/>
          <p:cNvPicPr/>
          <p:nvPr/>
        </p:nvPicPr>
        <p:blipFill>
          <a:blip r:embed="rId5"/>
          <a:srcRect l="33726" t="4643" r="35539" b="8422"/>
          <a:stretch/>
        </p:blipFill>
        <p:spPr>
          <a:xfrm>
            <a:off x="7451640" y="2421000"/>
            <a:ext cx="974520" cy="3958920"/>
          </a:xfrm>
          <a:prstGeom prst="rect">
            <a:avLst/>
          </a:prstGeom>
          <a:ln w="9525">
            <a:noFill/>
          </a:ln>
        </p:spPr>
      </p:pic>
      <p:pic>
        <p:nvPicPr>
          <p:cNvPr id="298" name="Picture 4" descr="http://img181.imageshack.us/img181/511/arvieyh0.jpg"/>
          <p:cNvPicPr/>
          <p:nvPr/>
        </p:nvPicPr>
        <p:blipFill>
          <a:blip r:embed="rId6"/>
          <a:srcRect l="35568" t="3983" r="33300"/>
          <a:stretch/>
        </p:blipFill>
        <p:spPr>
          <a:xfrm>
            <a:off x="4140360" y="2565360"/>
            <a:ext cx="1150560" cy="3970080"/>
          </a:xfrm>
          <a:prstGeom prst="rect">
            <a:avLst/>
          </a:prstGeom>
          <a:ln w="9525">
            <a:noFill/>
          </a:ln>
        </p:spPr>
      </p:pic>
      <p:sp>
        <p:nvSpPr>
          <p:cNvPr id="299" name="TextShape 2"/>
          <p:cNvSpPr txBox="1"/>
          <p:nvPr/>
        </p:nvSpPr>
        <p:spPr>
          <a:xfrm>
            <a:off x="756000" y="2124000"/>
            <a:ext cx="162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400" b="0" strike="noStrike" spc="-1">
                <a:solidFill>
                  <a:srgbClr val="C9211E"/>
                </a:solidFill>
                <a:latin typeface="Tahoma"/>
              </a:rPr>
              <a:t>La plus salée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4571</TotalTime>
  <Words>639</Words>
  <Application>Microsoft Office PowerPoint</Application>
  <PresentationFormat>Affichage à l'écran (4:3)</PresentationFormat>
  <Paragraphs>195</Paragraphs>
  <Slides>25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Arial</vt:lpstr>
      <vt:lpstr>Georgia</vt:lpstr>
      <vt:lpstr>Symbol</vt:lpstr>
      <vt:lpstr>Tahoma</vt:lpstr>
      <vt:lpstr>Times New Roman</vt:lpstr>
      <vt:lpstr>Trebuchet MS</vt:lpstr>
      <vt:lpstr>Wingdings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ALIMENTATION PAUVRE EN SEL</dc:title>
  <dc:subject/>
  <dc:creator>Pauline Chabrié</dc:creator>
  <dc:description/>
  <cp:lastModifiedBy>Jean-Philippe LABARRE</cp:lastModifiedBy>
  <cp:revision>98</cp:revision>
  <dcterms:created xsi:type="dcterms:W3CDTF">2010-09-26T19:15:43Z</dcterms:created>
  <dcterms:modified xsi:type="dcterms:W3CDTF">2023-03-18T07:08:42Z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