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01" r:id="rId2"/>
    <p:sldId id="302" r:id="rId3"/>
    <p:sldId id="268" r:id="rId4"/>
    <p:sldId id="303" r:id="rId5"/>
    <p:sldId id="257" r:id="rId6"/>
    <p:sldId id="304" r:id="rId7"/>
    <p:sldId id="281" r:id="rId8"/>
    <p:sldId id="271" r:id="rId9"/>
    <p:sldId id="300" r:id="rId10"/>
    <p:sldId id="305" r:id="rId11"/>
    <p:sldId id="286" r:id="rId12"/>
    <p:sldId id="273" r:id="rId13"/>
    <p:sldId id="313" r:id="rId14"/>
    <p:sldId id="32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06" r:id="rId23"/>
    <p:sldId id="322" r:id="rId24"/>
    <p:sldId id="323" r:id="rId25"/>
    <p:sldId id="308" r:id="rId26"/>
    <p:sldId id="326" r:id="rId27"/>
    <p:sldId id="327" r:id="rId28"/>
    <p:sldId id="325" r:id="rId29"/>
    <p:sldId id="299" r:id="rId30"/>
    <p:sldId id="282" r:id="rId31"/>
    <p:sldId id="328" r:id="rId32"/>
    <p:sldId id="296" r:id="rId33"/>
    <p:sldId id="297" r:id="rId34"/>
    <p:sldId id="298" r:id="rId35"/>
    <p:sldId id="311" r:id="rId36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987"/>
  </p:normalViewPr>
  <p:slideViewPr>
    <p:cSldViewPr snapToGrid="0" snapToObjects="1">
      <p:cViewPr varScale="1">
        <p:scale>
          <a:sx n="58" d="100"/>
          <a:sy n="58" d="100"/>
        </p:scale>
        <p:origin x="12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B7ABCA2-769F-4D3B-9495-5ADCDAC6A900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BD86511-3DCC-4FCA-A5BD-BC12F4D5BB5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953A9-5F2B-4425-8181-A23455AD9FB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	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002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82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828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2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09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55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061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7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168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688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3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38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3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9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3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35F49-8A79-49C0-9D0B-E17DD7A41BCC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A63E9-5932-4F42-8F44-B7DB296B0A2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DD997-9CCD-45A7-9634-DF0C767EC921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1E6E-F34E-4A5C-A18B-BCCBC41193A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F4836-DB81-47EC-9978-01AE18200203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682-E723-435C-B4FE-E113C4931C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12489-986F-4DEE-8F9B-9E7E9409D042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92842-995C-422C-9D9E-09BDBF69837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49D75C-CEEA-4645-ACBC-539EF828895F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1744C-7EC6-42B2-BC42-769669F022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310F6D-FBCE-46FA-98A4-37F885EAA60A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893D1-C587-4BE4-9FFB-719E303FFF6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A92F2-488A-47A4-9097-6DCF3CC9EE93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29EF9-760F-49C3-8B69-1E3E8070843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48D0C-E688-44C8-BFF5-59D728FA97D3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471B-3C6D-4384-8998-BB2482B324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9A0077-1BF0-4010-A61B-8E7A5E008A74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70DDE-EC4F-4656-8D4C-BD256E9CD9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D4AA35-3E8A-450C-81B4-A6375AF7FDFF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9590-2CB9-4328-A727-891A5ABA85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9B8307-0C27-4126-8FE1-5D996E7BB3C5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2C765-928A-469A-853D-E44F56E049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  <a:endParaRPr lang="fr-FR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B8A1A37-DD16-4608-91E4-93F4A21DAA2D}" type="datetime1">
              <a:rPr lang="fr-FR"/>
              <a:pPr/>
              <a:t>30/11/2019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9E29894-1ECE-4E18-A5BC-3FF525A7293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843126" y="2350162"/>
            <a:ext cx="5457748" cy="14257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0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Présentation</a:t>
            </a:r>
          </a:p>
          <a:p>
            <a:r>
              <a:rPr lang="fr-FR" sz="2800" dirty="0"/>
              <a:t>L’activité physique </a:t>
            </a:r>
          </a:p>
          <a:p>
            <a:r>
              <a:rPr lang="fr-FR" sz="2800" dirty="0"/>
              <a:t>et les maladies cardio-vasculaires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83568" y="2214554"/>
            <a:ext cx="7772400" cy="173708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5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anose="02050604050505020204" pitchFamily="18" charset="0"/>
              <a:ea typeface="+mj-ea"/>
              <a:cs typeface="Comic Sans M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271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B668FF-EE5F-2B4F-8443-E3E702BC8AE1}"/>
              </a:ext>
            </a:extLst>
          </p:cNvPr>
          <p:cNvSpPr txBox="1"/>
          <p:nvPr/>
        </p:nvSpPr>
        <p:spPr>
          <a:xfrm>
            <a:off x="0" y="115754"/>
            <a:ext cx="29097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LARROUTUROU Mathieu</a:t>
            </a:r>
          </a:p>
          <a:p>
            <a:r>
              <a:rPr lang="fr-FR" sz="1000" b="1" dirty="0">
                <a:solidFill>
                  <a:schemeClr val="bg2">
                    <a:lumMod val="50000"/>
                  </a:schemeClr>
                </a:solidFill>
              </a:rPr>
              <a:t>Enseignant en Activités Physiques Adaptées</a:t>
            </a:r>
          </a:p>
        </p:txBody>
      </p:sp>
    </p:spTree>
    <p:extLst>
      <p:ext uri="{BB962C8B-B14F-4D97-AF65-F5344CB8AC3E}">
        <p14:creationId xmlns:p14="http://schemas.microsoft.com/office/powerpoint/2010/main" val="11111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01575" y="2023708"/>
            <a:ext cx="4140877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Comment pratiquer plus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851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9698" y="1173847"/>
            <a:ext cx="88643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/>
              <a:t> Augmenter l’Activité Physique de fond</a:t>
            </a:r>
            <a:r>
              <a:rPr lang="fr-FR" sz="2400" dirty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dirty="0"/>
              <a:t> </a:t>
            </a:r>
            <a:r>
              <a:rPr lang="fr-FR" sz="2400" b="1" dirty="0"/>
              <a:t>Augmenter l’Activité Physique « supplémentaire ».</a:t>
            </a:r>
          </a:p>
          <a:p>
            <a:pPr marL="1257300" lvl="2" indent="-342900">
              <a:lnSpc>
                <a:spcPct val="150000"/>
              </a:lnSpc>
              <a:buFont typeface="Courier New" charset="0"/>
              <a:buChar char="o"/>
            </a:pPr>
            <a:r>
              <a:rPr lang="fr-FR" sz="2400" b="1" dirty="0"/>
              <a:t> Activités Type « Endurance » (Intensité Modérée)</a:t>
            </a:r>
          </a:p>
          <a:p>
            <a:pPr marL="1257300" lvl="2" indent="-342900">
              <a:lnSpc>
                <a:spcPct val="150000"/>
              </a:lnSpc>
              <a:buFont typeface="Courier New" charset="0"/>
              <a:buChar char="o"/>
            </a:pPr>
            <a:r>
              <a:rPr lang="fr-FR" sz="2400" b="1" dirty="0"/>
              <a:t> Activités Type « Renforcement musculaire »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400" b="1" dirty="0"/>
              <a:t>Ordre de progression : </a:t>
            </a:r>
          </a:p>
          <a:p>
            <a:pPr marL="1257300" lvl="2" indent="-342900">
              <a:lnSpc>
                <a:spcPct val="150000"/>
              </a:lnSpc>
              <a:buFont typeface="Courier New" charset="0"/>
              <a:buChar char="o"/>
            </a:pPr>
            <a:r>
              <a:rPr lang="fr-FR" sz="2400" b="1" dirty="0"/>
              <a:t>1/ Fréquence</a:t>
            </a:r>
          </a:p>
          <a:p>
            <a:pPr marL="1257300" lvl="2" indent="-342900">
              <a:lnSpc>
                <a:spcPct val="150000"/>
              </a:lnSpc>
              <a:buFont typeface="Courier New" charset="0"/>
              <a:buChar char="o"/>
            </a:pPr>
            <a:r>
              <a:rPr lang="fr-FR" sz="2400" b="1" dirty="0"/>
              <a:t>2/ Durée</a:t>
            </a:r>
          </a:p>
          <a:p>
            <a:pPr marL="1257300" lvl="2" indent="-342900">
              <a:lnSpc>
                <a:spcPct val="150000"/>
              </a:lnSpc>
              <a:buFont typeface="Courier New" charset="0"/>
              <a:buChar char="o"/>
            </a:pPr>
            <a:r>
              <a:rPr lang="fr-FR" sz="2400" b="1" dirty="0"/>
              <a:t>3/ Intensité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fr-FR" sz="2400" b="1" dirty="0"/>
              <a:t>Se faire accompagner par un professionnel en APAS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7812" y="4100017"/>
            <a:ext cx="1214446" cy="120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70155" y="194065"/>
            <a:ext cx="5203691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Quelles stratégies possibles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300" y="3739920"/>
            <a:ext cx="1102659" cy="12496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00" y="4077881"/>
            <a:ext cx="1583631" cy="12296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06370" y="6174329"/>
            <a:ext cx="413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Individualisation maximum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429606" y="342035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p.30 et 31 du Livret !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5002" y="1215477"/>
            <a:ext cx="87889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Avoir l’accord de son cardiologue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Recommencer à bouger progressivement (quotidien)</a:t>
            </a:r>
            <a:endParaRPr lang="fr-FR" sz="2000" dirty="0"/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Choisir une activité qui vous plaît et non violente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Respecter la courbe d’intensité : </a:t>
            </a:r>
          </a:p>
          <a:p>
            <a:pPr lvl="2">
              <a:lnSpc>
                <a:spcPct val="150000"/>
              </a:lnSpc>
            </a:pPr>
            <a:r>
              <a:rPr lang="fr-FR" sz="2000" b="1" dirty="0"/>
              <a:t>Echauffement </a:t>
            </a:r>
            <a:r>
              <a:rPr lang="mr-IN" sz="2000" b="1" dirty="0"/>
              <a:t>–</a:t>
            </a:r>
            <a:r>
              <a:rPr lang="fr-FR" sz="2000" b="1" dirty="0"/>
              <a:t> Corps de séance </a:t>
            </a:r>
            <a:r>
              <a:rPr lang="mr-IN" sz="2000" b="1" dirty="0"/>
              <a:t>–</a:t>
            </a:r>
            <a:r>
              <a:rPr lang="fr-FR" sz="2000" b="1" dirty="0"/>
              <a:t> Retour au calme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Mettre en place un test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Bien s’hydrater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/>
              <a:t> L’intensité doit être </a:t>
            </a:r>
            <a:r>
              <a:rPr lang="fr-FR" sz="2000" b="1" dirty="0">
                <a:solidFill>
                  <a:srgbClr val="FF0000"/>
                </a:solidFill>
              </a:rPr>
              <a:t>«</a:t>
            </a:r>
            <a:r>
              <a:rPr lang="fr-FR" sz="2000" b="1" dirty="0"/>
              <a:t> </a:t>
            </a:r>
            <a:r>
              <a:rPr lang="fr-FR" sz="2000" b="1" dirty="0">
                <a:solidFill>
                  <a:srgbClr val="FF0000"/>
                </a:solidFill>
              </a:rPr>
              <a:t>modérée »</a:t>
            </a:r>
            <a:r>
              <a:rPr lang="fr-FR" sz="2000" b="1" dirty="0"/>
              <a:t> : </a:t>
            </a:r>
          </a:p>
          <a:p>
            <a:pPr lvl="1">
              <a:lnSpc>
                <a:spcPct val="150000"/>
              </a:lnSpc>
            </a:pPr>
            <a:r>
              <a:rPr lang="fr-FR" sz="2000" b="1" dirty="0"/>
              <a:t>Essoufflement modéré… je peux encore parler !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2142489" y="5753513"/>
            <a:ext cx="4859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Pas </a:t>
            </a:r>
            <a:r>
              <a:rPr lang="fr-FR" sz="2800" b="1">
                <a:solidFill>
                  <a:srgbClr val="FF0000"/>
                </a:solidFill>
              </a:rPr>
              <a:t>de compétition !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Pas de travail Isométrique 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12202" y="194065"/>
            <a:ext cx="4719596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Précautions à prendre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34" y="3580725"/>
            <a:ext cx="2082576" cy="126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01" y="5608568"/>
            <a:ext cx="1098102" cy="9694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001511" y="624679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p.29 du Livret !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isocèle 5"/>
          <p:cNvSpPr>
            <a:spLocks noChangeArrowheads="1"/>
          </p:cNvSpPr>
          <p:nvPr/>
        </p:nvSpPr>
        <p:spPr bwMode="auto">
          <a:xfrm>
            <a:off x="984773" y="1196745"/>
            <a:ext cx="7138988" cy="50863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0" name="Connecteur droit 9"/>
          <p:cNvCxnSpPr>
            <a:cxnSpLocks noChangeShapeType="1"/>
          </p:cNvCxnSpPr>
          <p:nvPr/>
        </p:nvCxnSpPr>
        <p:spPr bwMode="auto">
          <a:xfrm>
            <a:off x="1873773" y="5001983"/>
            <a:ext cx="5370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>
            <a:off x="3161236" y="3170008"/>
            <a:ext cx="2794000" cy="269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65" name="ZoneTexte 12"/>
          <p:cNvSpPr txBox="1">
            <a:spLocks noChangeArrowheads="1"/>
          </p:cNvSpPr>
          <p:nvPr/>
        </p:nvSpPr>
        <p:spPr bwMode="auto">
          <a:xfrm>
            <a:off x="1873773" y="5605233"/>
            <a:ext cx="53705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 dirty="0">
                <a:latin typeface="Calibri" pitchFamily="34" charset="0"/>
              </a:rPr>
              <a:t>Marcher – Bouger </a:t>
            </a:r>
          </a:p>
        </p:txBody>
      </p:sp>
      <p:sp>
        <p:nvSpPr>
          <p:cNvPr id="15366" name="ZoneTexte 13"/>
          <p:cNvSpPr txBox="1">
            <a:spLocks noChangeArrowheads="1"/>
          </p:cNvSpPr>
          <p:nvPr/>
        </p:nvSpPr>
        <p:spPr bwMode="auto">
          <a:xfrm>
            <a:off x="3089798" y="3370033"/>
            <a:ext cx="29289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600">
                <a:latin typeface="Calibri" pitchFamily="34" charset="0"/>
              </a:rPr>
              <a:t>Activité Physique Adaptée</a:t>
            </a:r>
          </a:p>
          <a:p>
            <a:pPr algn="ctr"/>
            <a:endParaRPr lang="fr-FR" sz="2600">
              <a:latin typeface="Calibri" pitchFamily="34" charset="0"/>
            </a:endParaRPr>
          </a:p>
        </p:txBody>
      </p:sp>
      <p:sp>
        <p:nvSpPr>
          <p:cNvPr id="15367" name="ZoneTexte 14"/>
          <p:cNvSpPr txBox="1">
            <a:spLocks noChangeArrowheads="1"/>
          </p:cNvSpPr>
          <p:nvPr/>
        </p:nvSpPr>
        <p:spPr bwMode="auto">
          <a:xfrm>
            <a:off x="2300811" y="4254270"/>
            <a:ext cx="4498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Calibri" pitchFamily="34" charset="0"/>
              </a:rPr>
              <a:t>30 min  5 / semaine (intensité personnalisée)</a:t>
            </a:r>
          </a:p>
        </p:txBody>
      </p:sp>
      <p:sp>
        <p:nvSpPr>
          <p:cNvPr id="15368" name="ZoneTexte 15"/>
          <p:cNvSpPr txBox="1">
            <a:spLocks noChangeArrowheads="1"/>
          </p:cNvSpPr>
          <p:nvPr/>
        </p:nvSpPr>
        <p:spPr bwMode="auto">
          <a:xfrm>
            <a:off x="3905773" y="2281008"/>
            <a:ext cx="13604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000">
                <a:latin typeface="Calibri" pitchFamily="34" charset="0"/>
              </a:rPr>
              <a:t>Sport</a:t>
            </a:r>
          </a:p>
        </p:txBody>
      </p:sp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 rot="5400000">
            <a:off x="-158227" y="3100158"/>
            <a:ext cx="380841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0" name="ZoneTexte 19"/>
          <p:cNvSpPr txBox="1">
            <a:spLocks noChangeArrowheads="1"/>
          </p:cNvSpPr>
          <p:nvPr/>
        </p:nvSpPr>
        <p:spPr bwMode="auto">
          <a:xfrm rot="-5400000">
            <a:off x="-240777" y="2717570"/>
            <a:ext cx="3321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latin typeface="Calibri" pitchFamily="34" charset="0"/>
              </a:rPr>
              <a:t>Entrainement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2773" y="5005158"/>
            <a:ext cx="6223000" cy="487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72" name="ZoneTexte 13"/>
          <p:cNvSpPr txBox="1">
            <a:spLocks noChangeArrowheads="1"/>
          </p:cNvSpPr>
          <p:nvPr/>
        </p:nvSpPr>
        <p:spPr bwMode="auto">
          <a:xfrm>
            <a:off x="2327798" y="5122633"/>
            <a:ext cx="4471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Validation par un cardiologue</a:t>
            </a:r>
          </a:p>
        </p:txBody>
      </p:sp>
      <p:sp>
        <p:nvSpPr>
          <p:cNvPr id="15" name="Flèche vers le haut 14"/>
          <p:cNvSpPr>
            <a:spLocks noChangeArrowheads="1"/>
          </p:cNvSpPr>
          <p:nvPr/>
        </p:nvSpPr>
        <p:spPr bwMode="auto">
          <a:xfrm>
            <a:off x="2300811" y="5005158"/>
            <a:ext cx="227012" cy="487362"/>
          </a:xfrm>
          <a:prstGeom prst="up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Flèche vers le haut 15"/>
          <p:cNvSpPr>
            <a:spLocks noChangeArrowheads="1"/>
          </p:cNvSpPr>
          <p:nvPr/>
        </p:nvSpPr>
        <p:spPr bwMode="auto">
          <a:xfrm>
            <a:off x="6572773" y="5001983"/>
            <a:ext cx="227013" cy="487362"/>
          </a:xfrm>
          <a:prstGeom prst="up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0155" y="194065"/>
            <a:ext cx="5203691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Quelles stratégies possibles ?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65" grpId="0"/>
      <p:bldP spid="15366" grpId="0"/>
      <p:bldP spid="15367" grpId="0"/>
      <p:bldP spid="15368" grpId="0"/>
      <p:bldP spid="15370" grpId="0"/>
      <p:bldP spid="13" grpId="0" animBg="1"/>
      <p:bldP spid="15372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87014" y="2023708"/>
            <a:ext cx="5170005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En Pratique : Quelques exercices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676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FONCTIONNEMENT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1988840"/>
            <a:ext cx="389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Séance avec 6 ateliers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3608" y="2852936"/>
            <a:ext cx="69833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2 minutes par atelier.</a:t>
            </a:r>
          </a:p>
          <a:p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Passer 1 fois à chaque atelier</a:t>
            </a:r>
          </a:p>
          <a:p>
            <a:pPr>
              <a:buFont typeface="Wingdings" pitchFamily="2" charset="2"/>
              <a:buChar char="Ø"/>
            </a:pPr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Rythme Libre (pas de nombre de répétition imposée)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31100" y="5035550"/>
            <a:ext cx="655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Voir un fonctionnement de séance et quelques exercices de renforcement musculaire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995" y="1988840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</a:rPr>
              <a:t>Rien n’est imposé !</a:t>
            </a:r>
            <a:endParaRPr lang="fr-FR" sz="2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ATELIER N°1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7584" y="1988840"/>
            <a:ext cx="1698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MARCHE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43608" y="2852936"/>
            <a:ext cx="5195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/>
              <a:t>Marcher à un rythme modérée.</a:t>
            </a:r>
          </a:p>
          <a:p>
            <a:endParaRPr lang="fr-FR" sz="2400" dirty="0"/>
          </a:p>
          <a:p>
            <a:pPr>
              <a:buFont typeface="Wingdings" pitchFamily="2" charset="2"/>
              <a:buChar char="Ø"/>
            </a:pPr>
            <a:r>
              <a:rPr lang="fr-FR" sz="2400" dirty="0"/>
              <a:t>S’arrêter de temps en temps si besoin.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ATELIER N°2</a:t>
            </a:r>
          </a:p>
        </p:txBody>
      </p:sp>
      <p:pic>
        <p:nvPicPr>
          <p:cNvPr id="3074" name="Picture 2" descr="C:\Users\Mathieu\Desktop\Illustrations - APET\Trapèz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71062" y="-438614"/>
            <a:ext cx="2088232" cy="6511092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85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ATELIER N°3</a:t>
            </a:r>
          </a:p>
        </p:txBody>
      </p:sp>
      <p:pic>
        <p:nvPicPr>
          <p:cNvPr id="2050" name="Picture 2" descr="C:\Users\Mathieu\Desktop\Illustrations - APET\Quadric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65542" y="-201045"/>
            <a:ext cx="1944217" cy="6179972"/>
          </a:xfrm>
          <a:prstGeom prst="rect">
            <a:avLst/>
          </a:prstGeom>
          <a:noFill/>
        </p:spPr>
      </p:pic>
      <p:pic>
        <p:nvPicPr>
          <p:cNvPr id="7" name="Image 6" descr="leg_bfree-2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6778" y="4765898"/>
            <a:ext cx="1514859" cy="1502667"/>
          </a:xfrm>
          <a:prstGeom prst="rect">
            <a:avLst/>
          </a:prstGeom>
        </p:spPr>
      </p:pic>
      <p:pic>
        <p:nvPicPr>
          <p:cNvPr id="8" name="Picture 2" descr="Résultat de recherche d'images pour &quot;exercice renforcement musculaire avec chais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97152"/>
            <a:ext cx="2286000" cy="152400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051720" y="4581128"/>
            <a:ext cx="119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Variantes :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2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ATELIER N°4</a:t>
            </a:r>
          </a:p>
        </p:txBody>
      </p:sp>
      <p:pic>
        <p:nvPicPr>
          <p:cNvPr id="7" name="Image 6" descr="calf_dum-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725144"/>
            <a:ext cx="1146050" cy="1533147"/>
          </a:xfrm>
          <a:prstGeom prst="rect">
            <a:avLst/>
          </a:prstGeom>
        </p:spPr>
      </p:pic>
      <p:pic>
        <p:nvPicPr>
          <p:cNvPr id="8" name="Image 7" descr="calf_dum-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25144"/>
            <a:ext cx="984506" cy="1530099"/>
          </a:xfrm>
          <a:prstGeom prst="rect">
            <a:avLst/>
          </a:prstGeom>
        </p:spPr>
      </p:pic>
      <p:pic>
        <p:nvPicPr>
          <p:cNvPr id="4098" name="Picture 2" descr="C:\Users\Mathieu\Desktop\Illustrations - APET\Moll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91880" y="-626732"/>
            <a:ext cx="2160241" cy="6959339"/>
          </a:xfrm>
          <a:prstGeom prst="rect">
            <a:avLst/>
          </a:prstGeom>
          <a:noFill/>
        </p:spPr>
      </p:pic>
      <p:pic>
        <p:nvPicPr>
          <p:cNvPr id="9" name="Picture 8" descr="Résultat de recherche d'images pour &quot;exercice renforcement musculaire mollet avec chais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365104"/>
            <a:ext cx="2736304" cy="2148830"/>
          </a:xfrm>
          <a:prstGeom prst="rect">
            <a:avLst/>
          </a:prstGeom>
          <a:noFill/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7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14282" y="214290"/>
            <a:ext cx="871543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7049" y="194065"/>
            <a:ext cx="5149902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Les Objectifs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23528" y="1582988"/>
            <a:ext cx="84969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/>
              <a:t> Comprendre les bienfaits de l’AP.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/>
              <a:t> Comprendre ce que je peux faire (et comment !)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/>
              <a:t> Connaître et gérer les signaux d’arrêt de l’activité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400" b="1" dirty="0"/>
              <a:t> Répondre à toutes vos questions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B050"/>
                </a:solidFill>
              </a:rPr>
              <a:t> Être rassuré par rapport à l’AP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00B050"/>
                </a:solidFill>
              </a:rPr>
              <a:t>Et l’Essoufflement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55" y="1010272"/>
            <a:ext cx="1287332" cy="10942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ATELIER N°5</a:t>
            </a:r>
          </a:p>
        </p:txBody>
      </p:sp>
      <p:sp>
        <p:nvSpPr>
          <p:cNvPr id="17410" name="AutoShape 2" descr="Résultat de recherche d'images pour &quot;exercice renforcement musculaire mollet avec chai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2" name="AutoShape 4" descr="Résultat de recherche d'images pour &quot;exercice renforcement musculaire mollet avec chai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414" name="AutoShape 6" descr="Résultat de recherche d'images pour &quot;exercice renforcement musculaire mollet avec chai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3" name="Picture 3" descr="C:\Users\Mathieu\Desktop\Illustrations - APET\Isch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86566" y="-454119"/>
            <a:ext cx="2170869" cy="6768754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19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ATELIER N°6</a:t>
            </a:r>
          </a:p>
        </p:txBody>
      </p:sp>
      <p:pic>
        <p:nvPicPr>
          <p:cNvPr id="5" name="Image 4" descr="shdr_dum-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085184"/>
            <a:ext cx="1514859" cy="1298451"/>
          </a:xfrm>
          <a:prstGeom prst="rect">
            <a:avLst/>
          </a:prstGeom>
        </p:spPr>
      </p:pic>
      <p:pic>
        <p:nvPicPr>
          <p:cNvPr id="1026" name="Picture 2" descr="C:\Users\Mathieu\Desktop\Illustrations - APET\Deltoï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25618" y="122854"/>
            <a:ext cx="3036782" cy="619269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381294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374310" y="2023708"/>
            <a:ext cx="4395434" cy="138499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Suivre son niveau</a:t>
            </a:r>
          </a:p>
          <a:p>
            <a:r>
              <a:rPr lang="fr-FR" dirty="0">
                <a:solidFill>
                  <a:schemeClr val="bg1"/>
                </a:solidFill>
              </a:rPr>
              <a:t>d’activité physique : Le Test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095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85756" y="549275"/>
            <a:ext cx="6417646" cy="9519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</a:rPr>
              <a:t>Pourquoi mettre en place un TEST de Marche ?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01040" y="202830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p.14-15 du Livret !</a:t>
            </a:r>
          </a:p>
        </p:txBody>
      </p:sp>
      <p:pic>
        <p:nvPicPr>
          <p:cNvPr id="1026" name="Picture 2" descr="C:\Users\Mathieu\Desktop\Illustrations - APET\Signes d'aler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46882" y="2548596"/>
            <a:ext cx="5003802" cy="323400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51881" y="3739487"/>
            <a:ext cx="4217158" cy="10645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066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185756" y="549275"/>
            <a:ext cx="6417646" cy="9519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</a:rPr>
              <a:t>Comment mettre en place un TEST de Marche ?</a:t>
            </a:r>
            <a:endParaRPr lang="fr-FR" sz="20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98534" y="603357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p.14-15 du Livret !</a:t>
            </a:r>
          </a:p>
        </p:txBody>
      </p:sp>
      <p:pic>
        <p:nvPicPr>
          <p:cNvPr id="2050" name="Picture 2" descr="C:\Users\Mathieu\Desktop\Illustrations - APET\Test Mar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81271" y="811441"/>
            <a:ext cx="4299045" cy="6145216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815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77210" y="2023708"/>
            <a:ext cx="5389581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Essoufflement et Intensité ciblé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2496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3550" y="1583140"/>
            <a:ext cx="778827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Question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421" y="2255751"/>
            <a:ext cx="7763158" cy="199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4400" dirty="0"/>
              <a:t>Grave ou pas grave ?</a:t>
            </a:r>
          </a:p>
          <a:p>
            <a:pPr lvl="0" algn="ctr">
              <a:lnSpc>
                <a:spcPct val="150000"/>
              </a:lnSpc>
            </a:pPr>
            <a:r>
              <a:rPr lang="fr-FR" sz="4400" dirty="0"/>
              <a:t>Inquiétant ou pas inquiétant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L’</a:t>
            </a:r>
            <a:r>
              <a:rPr lang="fr-FR" sz="2400" b="1" dirty="0">
                <a:solidFill>
                  <a:schemeClr val="bg1"/>
                </a:solidFill>
                <a:latin typeface="Candara" pitchFamily="34" charset="0"/>
              </a:rPr>
              <a:t>essoufflement</a:t>
            </a:r>
            <a:endParaRPr lang="fr-FR" sz="2400" b="1" dirty="0">
              <a:solidFill>
                <a:schemeClr val="bg1"/>
              </a:solidFill>
              <a:latin typeface="Candara" pitchFamily="34" charset="0"/>
              <a:ea typeface="ＭＳ Ｐゴシック" charset="-128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350E1D-4074-E342-B80F-12DE2D640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4650413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6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L’intensité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848001B-9359-0941-A384-82DFA8816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09507"/>
              </p:ext>
            </p:extLst>
          </p:nvPr>
        </p:nvGraphicFramePr>
        <p:xfrm>
          <a:off x="2322513" y="1085028"/>
          <a:ext cx="4572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43911281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49618831"/>
                    </a:ext>
                  </a:extLst>
                </a:gridCol>
                <a:gridCol w="1792287">
                  <a:extLst>
                    <a:ext uri="{9D8B030D-6E8A-4147-A177-3AD203B41FA5}">
                      <a16:colId xmlns:a16="http://schemas.microsoft.com/office/drawing/2014/main" val="30162857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599940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Intensité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Capacité à parler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16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légère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40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Légère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Phrase longue avant de reprendre son souffle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Légèrement amplifiée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3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Modéré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Phrase courte avant de reprendre son souffle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Moyennement amplifiée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Modéré 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Réponse par quelques mots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Accélérée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14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Intense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Réponse par oui ou par 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5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intense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Plus capable de parler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rapide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6831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EAF9DFF9-262A-614C-97BA-131316A5BC04}"/>
              </a:ext>
            </a:extLst>
          </p:cNvPr>
          <p:cNvSpPr/>
          <p:nvPr/>
        </p:nvSpPr>
        <p:spPr>
          <a:xfrm rot="16200000">
            <a:off x="499389" y="2816154"/>
            <a:ext cx="2579650" cy="95355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B050"/>
                </a:solidFill>
              </a:rPr>
              <a:t>Intensités ciblées</a:t>
            </a:r>
          </a:p>
        </p:txBody>
      </p:sp>
    </p:spTree>
    <p:extLst>
      <p:ext uri="{BB962C8B-B14F-4D97-AF65-F5344CB8AC3E}">
        <p14:creationId xmlns:p14="http://schemas.microsoft.com/office/powerpoint/2010/main" val="562045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86414" y="2023708"/>
            <a:ext cx="2571217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Signaux d’Arrêt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898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3550" y="1583140"/>
            <a:ext cx="7788275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Douleurs musculaires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Douleurs articulaires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Vertiges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Essoufflement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Douleurs dans la poitrine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Signaux d’arrêt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46" y="1703284"/>
            <a:ext cx="2895600" cy="28067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8550" y="3613896"/>
            <a:ext cx="23590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23528" y="3613896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Anxiété - Peur - Stress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95049" y="3699549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Essoufflement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8" y="4882949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Manque de Motivation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467900" y="2023708"/>
            <a:ext cx="4208203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Les Freins à pratiquer plus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32519" y="5971334"/>
            <a:ext cx="408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Manque de connaissances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34ED504-8B80-B344-A84F-1204F28008F5}"/>
              </a:ext>
            </a:extLst>
          </p:cNvPr>
          <p:cNvSpPr txBox="1"/>
          <p:nvPr/>
        </p:nvSpPr>
        <p:spPr>
          <a:xfrm>
            <a:off x="6745671" y="465211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Fatigue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3550" y="1583140"/>
            <a:ext cx="778827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Les douleurs musculaires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867" y="2344088"/>
            <a:ext cx="7763158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u="sng" dirty="0"/>
              <a:t>Pendant l’effort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Arrêtez-vous.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Vous recommencerez un autre jour.</a:t>
            </a:r>
          </a:p>
          <a:p>
            <a:pPr lvl="0">
              <a:lnSpc>
                <a:spcPct val="150000"/>
              </a:lnSpc>
            </a:pPr>
            <a:r>
              <a:rPr lang="fr-FR" sz="2400" u="sng" dirty="0"/>
              <a:t>Quelques heures après ou le lendemain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Vous pouvez reprendre l’activité.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2" y="4705035"/>
            <a:ext cx="2443163" cy="18394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Signaux d’arrêt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3550" y="1583140"/>
            <a:ext cx="778827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Les douleurs articulaires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867" y="2344088"/>
            <a:ext cx="77631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u="sng" dirty="0"/>
              <a:t>Si la douleur est la même qu’au quotidien et qu’elle n’augmente pas à l’effort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Vous pouvez poursuivre l’activité. </a:t>
            </a:r>
          </a:p>
          <a:p>
            <a:pPr lvl="0">
              <a:lnSpc>
                <a:spcPct val="150000"/>
              </a:lnSpc>
            </a:pPr>
            <a:r>
              <a:rPr lang="fr-FR" sz="2400" u="sng" dirty="0"/>
              <a:t>Si la douleur augmente progressivement à l’effort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Arrêtez-vous.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Vous recommencerez un autre jour.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2" y="4705035"/>
            <a:ext cx="2443163" cy="18394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Signaux d’arrêt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594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3550" y="1583140"/>
            <a:ext cx="778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Les vertiges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867" y="2344088"/>
            <a:ext cx="7763158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u="sng" dirty="0"/>
              <a:t>Arrêtez-vous</a:t>
            </a:r>
            <a:r>
              <a:rPr lang="fr-FR" sz="2400" dirty="0"/>
              <a:t>, cela devrait passer. 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Dans le cas contraire, prévenez votre médecin. 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L’activité s’arrête là pour vous. 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Vous recommencerez un autre jour.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60" y="4715045"/>
            <a:ext cx="2144971" cy="16805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Signaux d’arrêt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63550" y="1583140"/>
            <a:ext cx="7788275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L’essoufflement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998940" y="2551837"/>
            <a:ext cx="7583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400" u="sng" dirty="0"/>
              <a:t>ralentissez progressivement</a:t>
            </a:r>
            <a:r>
              <a:rPr lang="fr-FR" sz="2400" dirty="0"/>
              <a:t>, 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ou arrêtez-vous quelques minutes le temps que les sensations disparaissent, </a:t>
            </a:r>
          </a:p>
          <a:p>
            <a:pPr lvl="0">
              <a:lnSpc>
                <a:spcPct val="150000"/>
              </a:lnSpc>
            </a:pPr>
            <a:r>
              <a:rPr lang="fr-FR" sz="2400" dirty="0"/>
              <a:t>puis reprenez doucement.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765" y="3990580"/>
            <a:ext cx="1690696" cy="2197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Signaux d’arrêt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42860" y="1365996"/>
            <a:ext cx="7788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3200" b="1" dirty="0"/>
              <a:t> Les douleurs dans la poitrine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05368" y="2030776"/>
            <a:ext cx="8217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</a:rPr>
              <a:t>Rester vigilant  !</a:t>
            </a:r>
            <a:endParaRPr lang="fr-F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/>
              <a:t>En cas de douleur dans la poitrine, appelée « angine de poitrine » :</a:t>
            </a: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u="sng" dirty="0"/>
              <a:t>Si celle-ci est </a:t>
            </a:r>
            <a:r>
              <a:rPr lang="fr-FR" sz="2000" b="1" u="sng" dirty="0">
                <a:solidFill>
                  <a:srgbClr val="FF0000"/>
                </a:solidFill>
              </a:rPr>
              <a:t>légère</a:t>
            </a:r>
            <a:r>
              <a:rPr lang="fr-FR" sz="2000" u="sng" dirty="0"/>
              <a:t>, et augmente progressivement à l’effort, pas de panique </a:t>
            </a:r>
            <a:r>
              <a:rPr lang="fr-FR" sz="2000" dirty="0"/>
              <a:t>: ralentissez le rythme ou arrêtez vous quelques instants, la douleur devrait disparaître dans les 5 – 10 min. </a:t>
            </a:r>
            <a:r>
              <a:rPr lang="fr-FR" sz="2400" b="1" dirty="0">
                <a:solidFill>
                  <a:srgbClr val="FF0000"/>
                </a:solidFill>
              </a:rPr>
              <a:t>En parler à son médecin ou son cardiologue</a:t>
            </a:r>
            <a:endParaRPr lang="fr-FR" sz="2400" dirty="0"/>
          </a:p>
          <a:p>
            <a:pPr lvl="0">
              <a:lnSpc>
                <a:spcPct val="150000"/>
              </a:lnSpc>
            </a:pPr>
            <a:r>
              <a:rPr lang="fr-FR" sz="2000" u="sng" dirty="0"/>
              <a:t>Si celle-ci est </a:t>
            </a:r>
            <a:r>
              <a:rPr lang="fr-FR" sz="2000" b="1" u="sng" dirty="0">
                <a:solidFill>
                  <a:srgbClr val="FF0000"/>
                </a:solidFill>
              </a:rPr>
              <a:t>intense</a:t>
            </a:r>
            <a:r>
              <a:rPr lang="fr-FR" sz="2000" u="sng" dirty="0"/>
              <a:t>, ou qu’elle ne s’arrête pas 10 min après l’arrêt de l’effort</a:t>
            </a:r>
            <a:r>
              <a:rPr lang="fr-FR" sz="2000" dirty="0"/>
              <a:t> : </a:t>
            </a:r>
            <a:r>
              <a:rPr lang="fr-FR" sz="2400" b="1" dirty="0">
                <a:solidFill>
                  <a:srgbClr val="FF0000"/>
                </a:solidFill>
              </a:rPr>
              <a:t>appelez le 15 ou votre médecin</a:t>
            </a:r>
            <a:endParaRPr lang="fr-F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80" y="865087"/>
            <a:ext cx="1261730" cy="16844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5990" y="194065"/>
            <a:ext cx="4612020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Signaux d’arrêt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28140" y="2023708"/>
            <a:ext cx="5687776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65000"/>
                </a:schemeClr>
              </a:gs>
              <a:gs pos="83000">
                <a:schemeClr val="bg1">
                  <a:lumMod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latin typeface="Candara" pitchFamily="34" charset="0"/>
              </a:rPr>
              <a:t>Merci pour votre attention !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andara" pitchFamily="34" charset="0"/>
              </a:rPr>
              <a:t>Questions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700" y="3429000"/>
            <a:ext cx="3784600" cy="2146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2" y="319462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608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262715" y="2023708"/>
            <a:ext cx="4618572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Conséquences de l’Inactivité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4820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0"/>
          <p:cNvGrpSpPr>
            <a:grpSpLocks/>
          </p:cNvGrpSpPr>
          <p:nvPr/>
        </p:nvGrpSpPr>
        <p:grpSpPr bwMode="auto">
          <a:xfrm>
            <a:off x="2626519" y="1171575"/>
            <a:ext cx="3617912" cy="4756150"/>
            <a:chOff x="1113" y="1113"/>
            <a:chExt cx="1884" cy="2393"/>
          </a:xfrm>
        </p:grpSpPr>
        <p:sp>
          <p:nvSpPr>
            <p:cNvPr id="14352" name="Arc 101"/>
            <p:cNvSpPr>
              <a:spLocks/>
            </p:cNvSpPr>
            <p:nvPr/>
          </p:nvSpPr>
          <p:spPr bwMode="auto">
            <a:xfrm>
              <a:off x="1113" y="1113"/>
              <a:ext cx="914" cy="5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9"/>
                  </a:moveTo>
                  <a:cubicBezTo>
                    <a:pt x="22" y="9655"/>
                    <a:pt x="9672" y="13"/>
                    <a:pt x="21576" y="0"/>
                  </a:cubicBezTo>
                </a:path>
                <a:path w="21600" h="21600" stroke="0" extrusionOk="0">
                  <a:moveTo>
                    <a:pt x="0" y="21559"/>
                  </a:moveTo>
                  <a:cubicBezTo>
                    <a:pt x="22" y="9655"/>
                    <a:pt x="9672" y="13"/>
                    <a:pt x="2157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3" name="Arc 102"/>
            <p:cNvSpPr>
              <a:spLocks/>
            </p:cNvSpPr>
            <p:nvPr/>
          </p:nvSpPr>
          <p:spPr bwMode="auto">
            <a:xfrm>
              <a:off x="1113" y="1640"/>
              <a:ext cx="1188" cy="280"/>
            </a:xfrm>
            <a:custGeom>
              <a:avLst/>
              <a:gdLst>
                <a:gd name="T0" fmla="*/ 0 w 21600"/>
                <a:gd name="T1" fmla="*/ 0 h 21678"/>
                <a:gd name="T2" fmla="*/ 0 w 21600"/>
                <a:gd name="T3" fmla="*/ 0 h 21678"/>
                <a:gd name="T4" fmla="*/ 0 w 21600"/>
                <a:gd name="T5" fmla="*/ 0 h 216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78"/>
                <a:gd name="T11" fmla="*/ 21600 w 21600"/>
                <a:gd name="T12" fmla="*/ 21678 h 21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78" fill="none" extrusionOk="0">
                  <a:moveTo>
                    <a:pt x="21600" y="21677"/>
                  </a:moveTo>
                  <a:cubicBezTo>
                    <a:pt x="9670" y="21678"/>
                    <a:pt x="0" y="12007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</a:path>
                <a:path w="21600" h="21678" stroke="0" extrusionOk="0">
                  <a:moveTo>
                    <a:pt x="21600" y="21677"/>
                  </a:moveTo>
                  <a:cubicBezTo>
                    <a:pt x="9670" y="21678"/>
                    <a:pt x="0" y="12007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lnTo>
                    <a:pt x="21600" y="78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4" name="Arc 103"/>
            <p:cNvSpPr>
              <a:spLocks/>
            </p:cNvSpPr>
            <p:nvPr/>
          </p:nvSpPr>
          <p:spPr bwMode="auto">
            <a:xfrm>
              <a:off x="2176" y="1660"/>
              <a:ext cx="821" cy="259"/>
            </a:xfrm>
            <a:custGeom>
              <a:avLst/>
              <a:gdLst>
                <a:gd name="T0" fmla="*/ 0 w 21626"/>
                <a:gd name="T1" fmla="*/ 0 h 21600"/>
                <a:gd name="T2" fmla="*/ 0 w 21626"/>
                <a:gd name="T3" fmla="*/ 0 h 21600"/>
                <a:gd name="T4" fmla="*/ 0 w 21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6"/>
                <a:gd name="T10" fmla="*/ 0 h 21600"/>
                <a:gd name="T11" fmla="*/ 21626 w 21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6" h="21600" fill="none" extrusionOk="0">
                  <a:moveTo>
                    <a:pt x="21626" y="0"/>
                  </a:moveTo>
                  <a:cubicBezTo>
                    <a:pt x="21626" y="11929"/>
                    <a:pt x="11955" y="21600"/>
                    <a:pt x="26" y="21600"/>
                  </a:cubicBezTo>
                  <a:cubicBezTo>
                    <a:pt x="17" y="21599"/>
                    <a:pt x="8" y="21599"/>
                    <a:pt x="0" y="21599"/>
                  </a:cubicBezTo>
                </a:path>
                <a:path w="21626" h="21600" stroke="0" extrusionOk="0">
                  <a:moveTo>
                    <a:pt x="21626" y="0"/>
                  </a:moveTo>
                  <a:cubicBezTo>
                    <a:pt x="21626" y="11929"/>
                    <a:pt x="11955" y="21600"/>
                    <a:pt x="26" y="21600"/>
                  </a:cubicBezTo>
                  <a:cubicBezTo>
                    <a:pt x="17" y="21599"/>
                    <a:pt x="8" y="21599"/>
                    <a:pt x="0" y="21599"/>
                  </a:cubicBezTo>
                  <a:lnTo>
                    <a:pt x="26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5" name="Arc 104"/>
            <p:cNvSpPr>
              <a:spLocks/>
            </p:cNvSpPr>
            <p:nvPr/>
          </p:nvSpPr>
          <p:spPr bwMode="auto">
            <a:xfrm>
              <a:off x="2339" y="1456"/>
              <a:ext cx="654" cy="203"/>
            </a:xfrm>
            <a:custGeom>
              <a:avLst/>
              <a:gdLst>
                <a:gd name="T0" fmla="*/ 0 w 21633"/>
                <a:gd name="T1" fmla="*/ 0 h 21600"/>
                <a:gd name="T2" fmla="*/ 0 w 21633"/>
                <a:gd name="T3" fmla="*/ 0 h 21600"/>
                <a:gd name="T4" fmla="*/ 0 w 2163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0" y="0"/>
                  </a:moveTo>
                  <a:cubicBezTo>
                    <a:pt x="11" y="0"/>
                    <a:pt x="22" y="-1"/>
                    <a:pt x="33" y="-1"/>
                  </a:cubicBezTo>
                  <a:cubicBezTo>
                    <a:pt x="11920" y="-1"/>
                    <a:pt x="21573" y="9605"/>
                    <a:pt x="21632" y="21493"/>
                  </a:cubicBezTo>
                </a:path>
                <a:path w="21633" h="21600" stroke="0" extrusionOk="0">
                  <a:moveTo>
                    <a:pt x="0" y="0"/>
                  </a:moveTo>
                  <a:cubicBezTo>
                    <a:pt x="11" y="0"/>
                    <a:pt x="22" y="-1"/>
                    <a:pt x="33" y="-1"/>
                  </a:cubicBezTo>
                  <a:cubicBezTo>
                    <a:pt x="11920" y="-1"/>
                    <a:pt x="21573" y="9605"/>
                    <a:pt x="21632" y="21493"/>
                  </a:cubicBezTo>
                  <a:lnTo>
                    <a:pt x="33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6" name="Arc 105"/>
            <p:cNvSpPr>
              <a:spLocks/>
            </p:cNvSpPr>
            <p:nvPr/>
          </p:nvSpPr>
          <p:spPr bwMode="auto">
            <a:xfrm>
              <a:off x="1179" y="1456"/>
              <a:ext cx="1246" cy="4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6"/>
                  </a:moveTo>
                  <a:cubicBezTo>
                    <a:pt x="24" y="9650"/>
                    <a:pt x="9677" y="9"/>
                    <a:pt x="21583" y="0"/>
                  </a:cubicBezTo>
                </a:path>
                <a:path w="21600" h="21600" stroke="0" extrusionOk="0">
                  <a:moveTo>
                    <a:pt x="0" y="21556"/>
                  </a:moveTo>
                  <a:cubicBezTo>
                    <a:pt x="24" y="9650"/>
                    <a:pt x="9677" y="9"/>
                    <a:pt x="2158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7" name="Arc 106"/>
            <p:cNvSpPr>
              <a:spLocks/>
            </p:cNvSpPr>
            <p:nvPr/>
          </p:nvSpPr>
          <p:spPr bwMode="auto">
            <a:xfrm>
              <a:off x="1201" y="2129"/>
              <a:ext cx="932" cy="195"/>
            </a:xfrm>
            <a:custGeom>
              <a:avLst/>
              <a:gdLst>
                <a:gd name="T0" fmla="*/ 0 w 21600"/>
                <a:gd name="T1" fmla="*/ 0 h 21712"/>
                <a:gd name="T2" fmla="*/ 0 w 21600"/>
                <a:gd name="T3" fmla="*/ 0 h 21712"/>
                <a:gd name="T4" fmla="*/ 0 w 21600"/>
                <a:gd name="T5" fmla="*/ 0 h 217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2"/>
                <a:gd name="T11" fmla="*/ 21600 w 21600"/>
                <a:gd name="T12" fmla="*/ 21712 h 21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2" fill="none" extrusionOk="0">
                  <a:moveTo>
                    <a:pt x="21577" y="21711"/>
                  </a:moveTo>
                  <a:cubicBezTo>
                    <a:pt x="9656" y="21699"/>
                    <a:pt x="0" y="1203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</a:path>
                <a:path w="21600" h="21712" stroke="0" extrusionOk="0">
                  <a:moveTo>
                    <a:pt x="21577" y="21711"/>
                  </a:moveTo>
                  <a:cubicBezTo>
                    <a:pt x="9656" y="21699"/>
                    <a:pt x="0" y="1203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lnTo>
                    <a:pt x="21600" y="112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8" name="Arc 107"/>
            <p:cNvSpPr>
              <a:spLocks/>
            </p:cNvSpPr>
            <p:nvPr/>
          </p:nvSpPr>
          <p:spPr bwMode="auto">
            <a:xfrm>
              <a:off x="2130" y="2096"/>
              <a:ext cx="843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9" name="Arc 108"/>
            <p:cNvSpPr>
              <a:spLocks/>
            </p:cNvSpPr>
            <p:nvPr/>
          </p:nvSpPr>
          <p:spPr bwMode="auto">
            <a:xfrm>
              <a:off x="2209" y="1856"/>
              <a:ext cx="767" cy="235"/>
            </a:xfrm>
            <a:custGeom>
              <a:avLst/>
              <a:gdLst>
                <a:gd name="T0" fmla="*/ 0 w 21628"/>
                <a:gd name="T1" fmla="*/ 0 h 21600"/>
                <a:gd name="T2" fmla="*/ 0 w 21628"/>
                <a:gd name="T3" fmla="*/ 0 h 21600"/>
                <a:gd name="T4" fmla="*/ 0 w 2162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8"/>
                <a:gd name="T10" fmla="*/ 0 h 21600"/>
                <a:gd name="T11" fmla="*/ 21628 w 216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8" h="21600" fill="none" extrusionOk="0">
                  <a:moveTo>
                    <a:pt x="0" y="0"/>
                  </a:moveTo>
                  <a:cubicBezTo>
                    <a:pt x="9" y="0"/>
                    <a:pt x="18" y="-1"/>
                    <a:pt x="28" y="-1"/>
                  </a:cubicBezTo>
                  <a:cubicBezTo>
                    <a:pt x="11957" y="-1"/>
                    <a:pt x="21628" y="9670"/>
                    <a:pt x="21628" y="21600"/>
                  </a:cubicBezTo>
                </a:path>
                <a:path w="21628" h="21600" stroke="0" extrusionOk="0">
                  <a:moveTo>
                    <a:pt x="0" y="0"/>
                  </a:moveTo>
                  <a:cubicBezTo>
                    <a:pt x="9" y="0"/>
                    <a:pt x="18" y="-1"/>
                    <a:pt x="28" y="-1"/>
                  </a:cubicBezTo>
                  <a:cubicBezTo>
                    <a:pt x="11957" y="-1"/>
                    <a:pt x="21628" y="9670"/>
                    <a:pt x="21628" y="21600"/>
                  </a:cubicBezTo>
                  <a:lnTo>
                    <a:pt x="28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0" name="Arc 109"/>
            <p:cNvSpPr>
              <a:spLocks/>
            </p:cNvSpPr>
            <p:nvPr/>
          </p:nvSpPr>
          <p:spPr bwMode="auto">
            <a:xfrm>
              <a:off x="1375" y="1856"/>
              <a:ext cx="943" cy="5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63"/>
                  </a:moveTo>
                  <a:cubicBezTo>
                    <a:pt x="20" y="9657"/>
                    <a:pt x="9671" y="12"/>
                    <a:pt x="21577" y="0"/>
                  </a:cubicBezTo>
                </a:path>
                <a:path w="21600" h="21600" stroke="0" extrusionOk="0">
                  <a:moveTo>
                    <a:pt x="0" y="21563"/>
                  </a:moveTo>
                  <a:cubicBezTo>
                    <a:pt x="20" y="9657"/>
                    <a:pt x="9671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1" name="Arc 110"/>
            <p:cNvSpPr>
              <a:spLocks/>
            </p:cNvSpPr>
            <p:nvPr/>
          </p:nvSpPr>
          <p:spPr bwMode="auto">
            <a:xfrm>
              <a:off x="1378" y="2432"/>
              <a:ext cx="827" cy="284"/>
            </a:xfrm>
            <a:custGeom>
              <a:avLst/>
              <a:gdLst>
                <a:gd name="T0" fmla="*/ 0 w 21600"/>
                <a:gd name="T1" fmla="*/ 0 h 21676"/>
                <a:gd name="T2" fmla="*/ 0 w 21600"/>
                <a:gd name="T3" fmla="*/ 0 h 21676"/>
                <a:gd name="T4" fmla="*/ 0 w 21600"/>
                <a:gd name="T5" fmla="*/ 0 h 216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76"/>
                <a:gd name="T11" fmla="*/ 21600 w 21600"/>
                <a:gd name="T12" fmla="*/ 21676 h 216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76" fill="none" extrusionOk="0">
                  <a:moveTo>
                    <a:pt x="21574" y="21675"/>
                  </a:moveTo>
                  <a:cubicBezTo>
                    <a:pt x="9654" y="21661"/>
                    <a:pt x="0" y="11995"/>
                    <a:pt x="0" y="76"/>
                  </a:cubicBezTo>
                  <a:cubicBezTo>
                    <a:pt x="0" y="50"/>
                    <a:pt x="0" y="25"/>
                    <a:pt x="0" y="0"/>
                  </a:cubicBezTo>
                </a:path>
                <a:path w="21600" h="21676" stroke="0" extrusionOk="0">
                  <a:moveTo>
                    <a:pt x="21574" y="21675"/>
                  </a:moveTo>
                  <a:cubicBezTo>
                    <a:pt x="9654" y="21661"/>
                    <a:pt x="0" y="11995"/>
                    <a:pt x="0" y="76"/>
                  </a:cubicBezTo>
                  <a:cubicBezTo>
                    <a:pt x="0" y="50"/>
                    <a:pt x="0" y="25"/>
                    <a:pt x="0" y="0"/>
                  </a:cubicBezTo>
                  <a:lnTo>
                    <a:pt x="21600" y="76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2" name="Arc 111"/>
            <p:cNvSpPr>
              <a:spLocks/>
            </p:cNvSpPr>
            <p:nvPr/>
          </p:nvSpPr>
          <p:spPr bwMode="auto">
            <a:xfrm>
              <a:off x="2159" y="2535"/>
              <a:ext cx="660" cy="181"/>
            </a:xfrm>
            <a:custGeom>
              <a:avLst/>
              <a:gdLst>
                <a:gd name="T0" fmla="*/ 0 w 21633"/>
                <a:gd name="T1" fmla="*/ 0 h 21600"/>
                <a:gd name="T2" fmla="*/ 0 w 21633"/>
                <a:gd name="T3" fmla="*/ 0 h 21600"/>
                <a:gd name="T4" fmla="*/ 0 w 2163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21633" y="0"/>
                  </a:moveTo>
                  <a:cubicBezTo>
                    <a:pt x="21633" y="11929"/>
                    <a:pt x="11962" y="21600"/>
                    <a:pt x="33" y="21600"/>
                  </a:cubicBezTo>
                  <a:cubicBezTo>
                    <a:pt x="22" y="21599"/>
                    <a:pt x="11" y="21599"/>
                    <a:pt x="0" y="21599"/>
                  </a:cubicBezTo>
                </a:path>
                <a:path w="21633" h="21600" stroke="0" extrusionOk="0">
                  <a:moveTo>
                    <a:pt x="21633" y="0"/>
                  </a:moveTo>
                  <a:cubicBezTo>
                    <a:pt x="21633" y="11929"/>
                    <a:pt x="11962" y="21600"/>
                    <a:pt x="33" y="21600"/>
                  </a:cubicBezTo>
                  <a:cubicBezTo>
                    <a:pt x="22" y="21599"/>
                    <a:pt x="11" y="21599"/>
                    <a:pt x="0" y="21599"/>
                  </a:cubicBezTo>
                  <a:lnTo>
                    <a:pt x="33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3" name="Arc 112"/>
            <p:cNvSpPr>
              <a:spLocks/>
            </p:cNvSpPr>
            <p:nvPr/>
          </p:nvSpPr>
          <p:spPr bwMode="auto">
            <a:xfrm>
              <a:off x="2321" y="2270"/>
              <a:ext cx="492" cy="1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4" name="Arc 113"/>
            <p:cNvSpPr>
              <a:spLocks/>
            </p:cNvSpPr>
            <p:nvPr/>
          </p:nvSpPr>
          <p:spPr bwMode="auto">
            <a:xfrm>
              <a:off x="1528" y="2270"/>
              <a:ext cx="794" cy="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81"/>
                    <a:pt x="9654" y="14"/>
                    <a:pt x="21573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81"/>
                    <a:pt x="9654" y="14"/>
                    <a:pt x="2157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5" name="Arc 114"/>
            <p:cNvSpPr>
              <a:spLocks/>
            </p:cNvSpPr>
            <p:nvPr/>
          </p:nvSpPr>
          <p:spPr bwMode="auto">
            <a:xfrm>
              <a:off x="2119" y="2826"/>
              <a:ext cx="486" cy="166"/>
            </a:xfrm>
            <a:custGeom>
              <a:avLst/>
              <a:gdLst>
                <a:gd name="T0" fmla="*/ 0 w 21644"/>
                <a:gd name="T1" fmla="*/ 0 h 21600"/>
                <a:gd name="T2" fmla="*/ 0 w 21644"/>
                <a:gd name="T3" fmla="*/ 0 h 21600"/>
                <a:gd name="T4" fmla="*/ 0 w 216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4"/>
                <a:gd name="T10" fmla="*/ 0 h 21600"/>
                <a:gd name="T11" fmla="*/ 21644 w 216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4" h="21600" fill="none" extrusionOk="0">
                  <a:moveTo>
                    <a:pt x="21644" y="0"/>
                  </a:moveTo>
                  <a:cubicBezTo>
                    <a:pt x="21644" y="11929"/>
                    <a:pt x="11973" y="21600"/>
                    <a:pt x="44" y="21600"/>
                  </a:cubicBezTo>
                  <a:cubicBezTo>
                    <a:pt x="29" y="21599"/>
                    <a:pt x="14" y="21599"/>
                    <a:pt x="0" y="21599"/>
                  </a:cubicBezTo>
                </a:path>
                <a:path w="21644" h="21600" stroke="0" extrusionOk="0">
                  <a:moveTo>
                    <a:pt x="21644" y="0"/>
                  </a:moveTo>
                  <a:cubicBezTo>
                    <a:pt x="21644" y="11929"/>
                    <a:pt x="11973" y="21600"/>
                    <a:pt x="44" y="21600"/>
                  </a:cubicBezTo>
                  <a:cubicBezTo>
                    <a:pt x="29" y="21599"/>
                    <a:pt x="14" y="21599"/>
                    <a:pt x="0" y="21599"/>
                  </a:cubicBezTo>
                  <a:lnTo>
                    <a:pt x="44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6" name="Arc 115"/>
            <p:cNvSpPr>
              <a:spLocks/>
            </p:cNvSpPr>
            <p:nvPr/>
          </p:nvSpPr>
          <p:spPr bwMode="auto">
            <a:xfrm>
              <a:off x="2184" y="2657"/>
              <a:ext cx="420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7" name="Arc 116"/>
            <p:cNvSpPr>
              <a:spLocks/>
            </p:cNvSpPr>
            <p:nvPr/>
          </p:nvSpPr>
          <p:spPr bwMode="auto">
            <a:xfrm>
              <a:off x="1619" y="2657"/>
              <a:ext cx="561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46"/>
                  </a:moveTo>
                  <a:cubicBezTo>
                    <a:pt x="29" y="9652"/>
                    <a:pt x="9668" y="20"/>
                    <a:pt x="21562" y="0"/>
                  </a:cubicBezTo>
                </a:path>
                <a:path w="21600" h="21600" stroke="0" extrusionOk="0">
                  <a:moveTo>
                    <a:pt x="0" y="21546"/>
                  </a:moveTo>
                  <a:cubicBezTo>
                    <a:pt x="29" y="9652"/>
                    <a:pt x="9668" y="20"/>
                    <a:pt x="2156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8" name="Arc 117"/>
            <p:cNvSpPr>
              <a:spLocks/>
            </p:cNvSpPr>
            <p:nvPr/>
          </p:nvSpPr>
          <p:spPr bwMode="auto">
            <a:xfrm>
              <a:off x="1528" y="2714"/>
              <a:ext cx="602" cy="2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9" name="Arc 118"/>
            <p:cNvSpPr>
              <a:spLocks/>
            </p:cNvSpPr>
            <p:nvPr/>
          </p:nvSpPr>
          <p:spPr bwMode="auto">
            <a:xfrm>
              <a:off x="1627" y="3121"/>
              <a:ext cx="603" cy="144"/>
            </a:xfrm>
            <a:custGeom>
              <a:avLst/>
              <a:gdLst>
                <a:gd name="T0" fmla="*/ 0 w 21600"/>
                <a:gd name="T1" fmla="*/ 0 h 21750"/>
                <a:gd name="T2" fmla="*/ 0 w 21600"/>
                <a:gd name="T3" fmla="*/ 0 h 21750"/>
                <a:gd name="T4" fmla="*/ 0 w 21600"/>
                <a:gd name="T5" fmla="*/ 0 h 217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50"/>
                <a:gd name="T11" fmla="*/ 21600 w 21600"/>
                <a:gd name="T12" fmla="*/ 21750 h 217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50" fill="none" extrusionOk="0">
                  <a:moveTo>
                    <a:pt x="21564" y="21749"/>
                  </a:moveTo>
                  <a:cubicBezTo>
                    <a:pt x="9648" y="21730"/>
                    <a:pt x="0" y="12065"/>
                    <a:pt x="0" y="150"/>
                  </a:cubicBezTo>
                  <a:cubicBezTo>
                    <a:pt x="0" y="99"/>
                    <a:pt x="0" y="49"/>
                    <a:pt x="0" y="-1"/>
                  </a:cubicBezTo>
                </a:path>
                <a:path w="21600" h="21750" stroke="0" extrusionOk="0">
                  <a:moveTo>
                    <a:pt x="21564" y="21749"/>
                  </a:moveTo>
                  <a:cubicBezTo>
                    <a:pt x="9648" y="21730"/>
                    <a:pt x="0" y="12065"/>
                    <a:pt x="0" y="150"/>
                  </a:cubicBezTo>
                  <a:cubicBezTo>
                    <a:pt x="0" y="99"/>
                    <a:pt x="0" y="49"/>
                    <a:pt x="0" y="-1"/>
                  </a:cubicBezTo>
                  <a:lnTo>
                    <a:pt x="21600" y="15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0" name="Arc 119"/>
            <p:cNvSpPr>
              <a:spLocks/>
            </p:cNvSpPr>
            <p:nvPr/>
          </p:nvSpPr>
          <p:spPr bwMode="auto">
            <a:xfrm>
              <a:off x="2204" y="3113"/>
              <a:ext cx="290" cy="152"/>
            </a:xfrm>
            <a:custGeom>
              <a:avLst/>
              <a:gdLst>
                <a:gd name="T0" fmla="*/ 0 w 21600"/>
                <a:gd name="T1" fmla="*/ 0 h 21744"/>
                <a:gd name="T2" fmla="*/ 0 w 21600"/>
                <a:gd name="T3" fmla="*/ 0 h 21744"/>
                <a:gd name="T4" fmla="*/ 0 w 21600"/>
                <a:gd name="T5" fmla="*/ 0 h 217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44"/>
                <a:gd name="T11" fmla="*/ 21600 w 21600"/>
                <a:gd name="T12" fmla="*/ 21744 h 2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44" fill="none" extrusionOk="0">
                  <a:moveTo>
                    <a:pt x="21599" y="0"/>
                  </a:moveTo>
                  <a:cubicBezTo>
                    <a:pt x="21599" y="48"/>
                    <a:pt x="21600" y="96"/>
                    <a:pt x="21600" y="144"/>
                  </a:cubicBezTo>
                  <a:cubicBezTo>
                    <a:pt x="21600" y="12073"/>
                    <a:pt x="11929" y="21744"/>
                    <a:pt x="-1" y="21744"/>
                  </a:cubicBezTo>
                </a:path>
                <a:path w="21600" h="21744" stroke="0" extrusionOk="0">
                  <a:moveTo>
                    <a:pt x="21599" y="0"/>
                  </a:moveTo>
                  <a:cubicBezTo>
                    <a:pt x="21599" y="48"/>
                    <a:pt x="21600" y="96"/>
                    <a:pt x="21600" y="144"/>
                  </a:cubicBezTo>
                  <a:cubicBezTo>
                    <a:pt x="21600" y="12073"/>
                    <a:pt x="11929" y="21744"/>
                    <a:pt x="-1" y="21744"/>
                  </a:cubicBezTo>
                  <a:lnTo>
                    <a:pt x="0" y="144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1" name="Arc 120"/>
            <p:cNvSpPr>
              <a:spLocks/>
            </p:cNvSpPr>
            <p:nvPr/>
          </p:nvSpPr>
          <p:spPr bwMode="auto">
            <a:xfrm>
              <a:off x="2295" y="2954"/>
              <a:ext cx="199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880" y="-1"/>
                    <a:pt x="21530" y="9594"/>
                    <a:pt x="21599" y="21475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880" y="-1"/>
                    <a:pt x="21530" y="9594"/>
                    <a:pt x="21599" y="214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2" name="Arc 121"/>
            <p:cNvSpPr>
              <a:spLocks/>
            </p:cNvSpPr>
            <p:nvPr/>
          </p:nvSpPr>
          <p:spPr bwMode="auto">
            <a:xfrm>
              <a:off x="1832" y="2954"/>
              <a:ext cx="481" cy="3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88"/>
                    <a:pt x="9643" y="24"/>
                    <a:pt x="21555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88"/>
                    <a:pt x="9643" y="24"/>
                    <a:pt x="2155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3" name="Arc 122"/>
            <p:cNvSpPr>
              <a:spLocks/>
            </p:cNvSpPr>
            <p:nvPr/>
          </p:nvSpPr>
          <p:spPr bwMode="auto">
            <a:xfrm>
              <a:off x="1833" y="3258"/>
              <a:ext cx="314" cy="183"/>
            </a:xfrm>
            <a:custGeom>
              <a:avLst/>
              <a:gdLst>
                <a:gd name="T0" fmla="*/ 0 w 21600"/>
                <a:gd name="T1" fmla="*/ 0 h 21718"/>
                <a:gd name="T2" fmla="*/ 0 w 21600"/>
                <a:gd name="T3" fmla="*/ 0 h 21718"/>
                <a:gd name="T4" fmla="*/ 0 w 21600"/>
                <a:gd name="T5" fmla="*/ 0 h 21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8"/>
                <a:gd name="T11" fmla="*/ 21600 w 21600"/>
                <a:gd name="T12" fmla="*/ 21718 h 21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8" fill="none" extrusionOk="0">
                  <a:moveTo>
                    <a:pt x="21531" y="21717"/>
                  </a:moveTo>
                  <a:cubicBezTo>
                    <a:pt x="9628" y="21679"/>
                    <a:pt x="0" y="12020"/>
                    <a:pt x="0" y="118"/>
                  </a:cubicBezTo>
                  <a:cubicBezTo>
                    <a:pt x="0" y="78"/>
                    <a:pt x="0" y="39"/>
                    <a:pt x="0" y="0"/>
                  </a:cubicBezTo>
                </a:path>
                <a:path w="21600" h="21718" stroke="0" extrusionOk="0">
                  <a:moveTo>
                    <a:pt x="21531" y="21717"/>
                  </a:moveTo>
                  <a:cubicBezTo>
                    <a:pt x="9628" y="21679"/>
                    <a:pt x="0" y="12020"/>
                    <a:pt x="0" y="118"/>
                  </a:cubicBezTo>
                  <a:cubicBezTo>
                    <a:pt x="0" y="78"/>
                    <a:pt x="0" y="39"/>
                    <a:pt x="0" y="0"/>
                  </a:cubicBezTo>
                  <a:lnTo>
                    <a:pt x="21600" y="118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4" name="Arc 123"/>
            <p:cNvSpPr>
              <a:spLocks/>
            </p:cNvSpPr>
            <p:nvPr/>
          </p:nvSpPr>
          <p:spPr bwMode="auto">
            <a:xfrm>
              <a:off x="2125" y="3454"/>
              <a:ext cx="185" cy="52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8" y="0"/>
                    <a:pt x="77" y="-1"/>
                    <a:pt x="116" y="-1"/>
                  </a:cubicBezTo>
                  <a:cubicBezTo>
                    <a:pt x="11881" y="-1"/>
                    <a:pt x="21483" y="9416"/>
                    <a:pt x="21711" y="2118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8" y="0"/>
                    <a:pt x="77" y="-1"/>
                    <a:pt x="116" y="-1"/>
                  </a:cubicBezTo>
                  <a:cubicBezTo>
                    <a:pt x="11881" y="-1"/>
                    <a:pt x="21483" y="9416"/>
                    <a:pt x="21711" y="21180"/>
                  </a:cubicBezTo>
                  <a:lnTo>
                    <a:pt x="116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5" name="Line 124"/>
            <p:cNvSpPr>
              <a:spLocks noChangeShapeType="1"/>
            </p:cNvSpPr>
            <p:nvPr/>
          </p:nvSpPr>
          <p:spPr bwMode="auto">
            <a:xfrm flipV="1">
              <a:off x="2786" y="2523"/>
              <a:ext cx="45" cy="8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339" name="ZoneTexte 30"/>
          <p:cNvSpPr txBox="1">
            <a:spLocks noChangeArrowheads="1"/>
          </p:cNvSpPr>
          <p:nvPr/>
        </p:nvSpPr>
        <p:spPr bwMode="auto">
          <a:xfrm>
            <a:off x="4330269" y="818864"/>
            <a:ext cx="2020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Inactivité physique</a:t>
            </a:r>
          </a:p>
        </p:txBody>
      </p:sp>
      <p:sp>
        <p:nvSpPr>
          <p:cNvPr id="14340" name="ZoneTexte 31"/>
          <p:cNvSpPr txBox="1">
            <a:spLocks noChangeArrowheads="1"/>
          </p:cNvSpPr>
          <p:nvPr/>
        </p:nvSpPr>
        <p:spPr bwMode="auto">
          <a:xfrm>
            <a:off x="266700" y="1669939"/>
            <a:ext cx="2514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Aggravation cardiovasculaire</a:t>
            </a:r>
          </a:p>
        </p:txBody>
      </p:sp>
      <p:sp>
        <p:nvSpPr>
          <p:cNvPr id="14341" name="ZoneTexte 32"/>
          <p:cNvSpPr txBox="1">
            <a:spLocks noChangeArrowheads="1"/>
          </p:cNvSpPr>
          <p:nvPr/>
        </p:nvSpPr>
        <p:spPr bwMode="auto">
          <a:xfrm>
            <a:off x="686306" y="3809823"/>
            <a:ext cx="2526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Perte de la masse musculaire - Douleurs</a:t>
            </a:r>
          </a:p>
        </p:txBody>
      </p:sp>
      <p:sp>
        <p:nvSpPr>
          <p:cNvPr id="14342" name="ZoneTexte 33"/>
          <p:cNvSpPr txBox="1">
            <a:spLocks noChangeArrowheads="1"/>
          </p:cNvSpPr>
          <p:nvPr/>
        </p:nvSpPr>
        <p:spPr bwMode="auto">
          <a:xfrm>
            <a:off x="888901" y="5120690"/>
            <a:ext cx="27827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Difficultés dans les gestes de la vie quotidienne</a:t>
            </a:r>
          </a:p>
        </p:txBody>
      </p:sp>
      <p:sp>
        <p:nvSpPr>
          <p:cNvPr id="14343" name="ZoneTexte 34"/>
          <p:cNvSpPr txBox="1">
            <a:spLocks noChangeArrowheads="1"/>
          </p:cNvSpPr>
          <p:nvPr/>
        </p:nvSpPr>
        <p:spPr bwMode="auto">
          <a:xfrm>
            <a:off x="4637830" y="5674548"/>
            <a:ext cx="3121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Encore moins motivé !</a:t>
            </a:r>
          </a:p>
        </p:txBody>
      </p:sp>
      <p:sp>
        <p:nvSpPr>
          <p:cNvPr id="44" name="ZoneTexte 32"/>
          <p:cNvSpPr txBox="1">
            <a:spLocks noChangeArrowheads="1"/>
          </p:cNvSpPr>
          <p:nvPr/>
        </p:nvSpPr>
        <p:spPr bwMode="auto">
          <a:xfrm>
            <a:off x="5495358" y="4353604"/>
            <a:ext cx="21521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Perte de Force</a:t>
            </a:r>
          </a:p>
        </p:txBody>
      </p:sp>
      <p:sp>
        <p:nvSpPr>
          <p:cNvPr id="46" name="ZoneTexte 32"/>
          <p:cNvSpPr txBox="1">
            <a:spLocks noChangeArrowheads="1"/>
          </p:cNvSpPr>
          <p:nvPr/>
        </p:nvSpPr>
        <p:spPr bwMode="auto">
          <a:xfrm>
            <a:off x="6204103" y="1988237"/>
            <a:ext cx="24899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Calibri" pitchFamily="34" charset="0"/>
              </a:rPr>
              <a:t>Essoufflement plus rapide</a:t>
            </a:r>
          </a:p>
        </p:txBody>
      </p:sp>
      <p:sp>
        <p:nvSpPr>
          <p:cNvPr id="49" name="ZoneTexte 30"/>
          <p:cNvSpPr txBox="1">
            <a:spLocks noChangeArrowheads="1"/>
          </p:cNvSpPr>
          <p:nvPr/>
        </p:nvSpPr>
        <p:spPr bwMode="auto">
          <a:xfrm>
            <a:off x="686306" y="2640146"/>
            <a:ext cx="182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Déception – Inquiétude</a:t>
            </a:r>
          </a:p>
        </p:txBody>
      </p:sp>
      <p:sp>
        <p:nvSpPr>
          <p:cNvPr id="50" name="ZoneTexte 30"/>
          <p:cNvSpPr txBox="1">
            <a:spLocks noChangeArrowheads="1"/>
          </p:cNvSpPr>
          <p:nvPr/>
        </p:nvSpPr>
        <p:spPr bwMode="auto">
          <a:xfrm>
            <a:off x="5902611" y="3237292"/>
            <a:ext cx="2528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Encore moins envie de bouger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10004" y="194065"/>
            <a:ext cx="4923992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Spirale </a:t>
            </a:r>
            <a:r>
              <a:rPr lang="fr-FR" sz="2400" b="1" dirty="0">
                <a:solidFill>
                  <a:schemeClr val="bg1"/>
                </a:solidFill>
                <a:latin typeface="Candara" pitchFamily="34" charset="0"/>
              </a:rPr>
              <a:t>Néga</a:t>
            </a:r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tive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44" grpId="0"/>
      <p:bldP spid="46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121018" y="2023708"/>
            <a:ext cx="4901983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fr-FR"/>
            </a:defPPr>
            <a:lvl1pPr algn="ctr">
              <a:defRPr sz="2800" b="1">
                <a:latin typeface="Candara" pitchFamily="34" charset="0"/>
              </a:defRPr>
            </a:lvl1pPr>
          </a:lstStyle>
          <a:p>
            <a:r>
              <a:rPr lang="fr-FR" dirty="0"/>
              <a:t>AP et MCV</a:t>
            </a:r>
          </a:p>
          <a:p>
            <a:r>
              <a:rPr lang="fr-FR" dirty="0">
                <a:solidFill>
                  <a:schemeClr val="bg1"/>
                </a:solidFill>
              </a:rPr>
              <a:t>Bienfaits de l’Activité Physique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4454880"/>
            <a:ext cx="15922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3395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"/>
          <p:cNvGrpSpPr>
            <a:grpSpLocks/>
          </p:cNvGrpSpPr>
          <p:nvPr/>
        </p:nvGrpSpPr>
        <p:grpSpPr bwMode="auto">
          <a:xfrm flipV="1">
            <a:off x="2918096" y="1436789"/>
            <a:ext cx="3617912" cy="4833937"/>
            <a:chOff x="1113" y="1113"/>
            <a:chExt cx="1884" cy="2393"/>
          </a:xfrm>
        </p:grpSpPr>
        <p:sp>
          <p:nvSpPr>
            <p:cNvPr id="14352" name="Arc 101"/>
            <p:cNvSpPr>
              <a:spLocks/>
            </p:cNvSpPr>
            <p:nvPr/>
          </p:nvSpPr>
          <p:spPr bwMode="auto">
            <a:xfrm>
              <a:off x="1113" y="1113"/>
              <a:ext cx="914" cy="5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9"/>
                  </a:moveTo>
                  <a:cubicBezTo>
                    <a:pt x="22" y="9655"/>
                    <a:pt x="9672" y="13"/>
                    <a:pt x="21576" y="0"/>
                  </a:cubicBezTo>
                </a:path>
                <a:path w="21600" h="21600" stroke="0" extrusionOk="0">
                  <a:moveTo>
                    <a:pt x="0" y="21559"/>
                  </a:moveTo>
                  <a:cubicBezTo>
                    <a:pt x="22" y="9655"/>
                    <a:pt x="9672" y="13"/>
                    <a:pt x="21576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3" name="Arc 102"/>
            <p:cNvSpPr>
              <a:spLocks/>
            </p:cNvSpPr>
            <p:nvPr/>
          </p:nvSpPr>
          <p:spPr bwMode="auto">
            <a:xfrm>
              <a:off x="1113" y="1640"/>
              <a:ext cx="1188" cy="280"/>
            </a:xfrm>
            <a:custGeom>
              <a:avLst/>
              <a:gdLst>
                <a:gd name="T0" fmla="*/ 0 w 21600"/>
                <a:gd name="T1" fmla="*/ 0 h 21678"/>
                <a:gd name="T2" fmla="*/ 0 w 21600"/>
                <a:gd name="T3" fmla="*/ 0 h 21678"/>
                <a:gd name="T4" fmla="*/ 0 w 21600"/>
                <a:gd name="T5" fmla="*/ 0 h 216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78"/>
                <a:gd name="T11" fmla="*/ 21600 w 21600"/>
                <a:gd name="T12" fmla="*/ 21678 h 21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78" fill="none" extrusionOk="0">
                  <a:moveTo>
                    <a:pt x="21600" y="21677"/>
                  </a:moveTo>
                  <a:cubicBezTo>
                    <a:pt x="9670" y="21678"/>
                    <a:pt x="0" y="12007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</a:path>
                <a:path w="21600" h="21678" stroke="0" extrusionOk="0">
                  <a:moveTo>
                    <a:pt x="21600" y="21677"/>
                  </a:moveTo>
                  <a:cubicBezTo>
                    <a:pt x="9670" y="21678"/>
                    <a:pt x="0" y="12007"/>
                    <a:pt x="0" y="78"/>
                  </a:cubicBezTo>
                  <a:cubicBezTo>
                    <a:pt x="0" y="52"/>
                    <a:pt x="0" y="26"/>
                    <a:pt x="0" y="0"/>
                  </a:cubicBezTo>
                  <a:lnTo>
                    <a:pt x="21600" y="78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4" name="Arc 103"/>
            <p:cNvSpPr>
              <a:spLocks/>
            </p:cNvSpPr>
            <p:nvPr/>
          </p:nvSpPr>
          <p:spPr bwMode="auto">
            <a:xfrm>
              <a:off x="2176" y="1660"/>
              <a:ext cx="821" cy="259"/>
            </a:xfrm>
            <a:custGeom>
              <a:avLst/>
              <a:gdLst>
                <a:gd name="T0" fmla="*/ 0 w 21626"/>
                <a:gd name="T1" fmla="*/ 0 h 21600"/>
                <a:gd name="T2" fmla="*/ 0 w 21626"/>
                <a:gd name="T3" fmla="*/ 0 h 21600"/>
                <a:gd name="T4" fmla="*/ 0 w 21626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6"/>
                <a:gd name="T10" fmla="*/ 0 h 21600"/>
                <a:gd name="T11" fmla="*/ 21626 w 216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6" h="21600" fill="none" extrusionOk="0">
                  <a:moveTo>
                    <a:pt x="21626" y="0"/>
                  </a:moveTo>
                  <a:cubicBezTo>
                    <a:pt x="21626" y="11929"/>
                    <a:pt x="11955" y="21600"/>
                    <a:pt x="26" y="21600"/>
                  </a:cubicBezTo>
                  <a:cubicBezTo>
                    <a:pt x="17" y="21599"/>
                    <a:pt x="8" y="21599"/>
                    <a:pt x="0" y="21599"/>
                  </a:cubicBezTo>
                </a:path>
                <a:path w="21626" h="21600" stroke="0" extrusionOk="0">
                  <a:moveTo>
                    <a:pt x="21626" y="0"/>
                  </a:moveTo>
                  <a:cubicBezTo>
                    <a:pt x="21626" y="11929"/>
                    <a:pt x="11955" y="21600"/>
                    <a:pt x="26" y="21600"/>
                  </a:cubicBezTo>
                  <a:cubicBezTo>
                    <a:pt x="17" y="21599"/>
                    <a:pt x="8" y="21599"/>
                    <a:pt x="0" y="21599"/>
                  </a:cubicBezTo>
                  <a:lnTo>
                    <a:pt x="26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5" name="Arc 104"/>
            <p:cNvSpPr>
              <a:spLocks/>
            </p:cNvSpPr>
            <p:nvPr/>
          </p:nvSpPr>
          <p:spPr bwMode="auto">
            <a:xfrm>
              <a:off x="2339" y="1456"/>
              <a:ext cx="654" cy="203"/>
            </a:xfrm>
            <a:custGeom>
              <a:avLst/>
              <a:gdLst>
                <a:gd name="T0" fmla="*/ 0 w 21633"/>
                <a:gd name="T1" fmla="*/ 0 h 21600"/>
                <a:gd name="T2" fmla="*/ 0 w 21633"/>
                <a:gd name="T3" fmla="*/ 0 h 21600"/>
                <a:gd name="T4" fmla="*/ 0 w 2163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0" y="0"/>
                  </a:moveTo>
                  <a:cubicBezTo>
                    <a:pt x="11" y="0"/>
                    <a:pt x="22" y="-1"/>
                    <a:pt x="33" y="-1"/>
                  </a:cubicBezTo>
                  <a:cubicBezTo>
                    <a:pt x="11920" y="-1"/>
                    <a:pt x="21573" y="9605"/>
                    <a:pt x="21632" y="21493"/>
                  </a:cubicBezTo>
                </a:path>
                <a:path w="21633" h="21600" stroke="0" extrusionOk="0">
                  <a:moveTo>
                    <a:pt x="0" y="0"/>
                  </a:moveTo>
                  <a:cubicBezTo>
                    <a:pt x="11" y="0"/>
                    <a:pt x="22" y="-1"/>
                    <a:pt x="33" y="-1"/>
                  </a:cubicBezTo>
                  <a:cubicBezTo>
                    <a:pt x="11920" y="-1"/>
                    <a:pt x="21573" y="9605"/>
                    <a:pt x="21632" y="21493"/>
                  </a:cubicBezTo>
                  <a:lnTo>
                    <a:pt x="33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6" name="Arc 105"/>
            <p:cNvSpPr>
              <a:spLocks/>
            </p:cNvSpPr>
            <p:nvPr/>
          </p:nvSpPr>
          <p:spPr bwMode="auto">
            <a:xfrm>
              <a:off x="1179" y="1456"/>
              <a:ext cx="1246" cy="4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6"/>
                  </a:moveTo>
                  <a:cubicBezTo>
                    <a:pt x="24" y="9650"/>
                    <a:pt x="9677" y="9"/>
                    <a:pt x="21583" y="0"/>
                  </a:cubicBezTo>
                </a:path>
                <a:path w="21600" h="21600" stroke="0" extrusionOk="0">
                  <a:moveTo>
                    <a:pt x="0" y="21556"/>
                  </a:moveTo>
                  <a:cubicBezTo>
                    <a:pt x="24" y="9650"/>
                    <a:pt x="9677" y="9"/>
                    <a:pt x="2158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7" name="Arc 106"/>
            <p:cNvSpPr>
              <a:spLocks/>
            </p:cNvSpPr>
            <p:nvPr/>
          </p:nvSpPr>
          <p:spPr bwMode="auto">
            <a:xfrm>
              <a:off x="1201" y="2129"/>
              <a:ext cx="932" cy="195"/>
            </a:xfrm>
            <a:custGeom>
              <a:avLst/>
              <a:gdLst>
                <a:gd name="T0" fmla="*/ 0 w 21600"/>
                <a:gd name="T1" fmla="*/ 0 h 21712"/>
                <a:gd name="T2" fmla="*/ 0 w 21600"/>
                <a:gd name="T3" fmla="*/ 0 h 21712"/>
                <a:gd name="T4" fmla="*/ 0 w 21600"/>
                <a:gd name="T5" fmla="*/ 0 h 217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2"/>
                <a:gd name="T11" fmla="*/ 21600 w 21600"/>
                <a:gd name="T12" fmla="*/ 21712 h 217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2" fill="none" extrusionOk="0">
                  <a:moveTo>
                    <a:pt x="21577" y="21711"/>
                  </a:moveTo>
                  <a:cubicBezTo>
                    <a:pt x="9656" y="21699"/>
                    <a:pt x="0" y="1203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</a:path>
                <a:path w="21600" h="21712" stroke="0" extrusionOk="0">
                  <a:moveTo>
                    <a:pt x="21577" y="21711"/>
                  </a:moveTo>
                  <a:cubicBezTo>
                    <a:pt x="9656" y="21699"/>
                    <a:pt x="0" y="1203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lnTo>
                    <a:pt x="21600" y="112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8" name="Arc 107"/>
            <p:cNvSpPr>
              <a:spLocks/>
            </p:cNvSpPr>
            <p:nvPr/>
          </p:nvSpPr>
          <p:spPr bwMode="auto">
            <a:xfrm>
              <a:off x="2130" y="2096"/>
              <a:ext cx="843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59" name="Arc 108"/>
            <p:cNvSpPr>
              <a:spLocks/>
            </p:cNvSpPr>
            <p:nvPr/>
          </p:nvSpPr>
          <p:spPr bwMode="auto">
            <a:xfrm>
              <a:off x="2209" y="1856"/>
              <a:ext cx="767" cy="235"/>
            </a:xfrm>
            <a:custGeom>
              <a:avLst/>
              <a:gdLst>
                <a:gd name="T0" fmla="*/ 0 w 21628"/>
                <a:gd name="T1" fmla="*/ 0 h 21600"/>
                <a:gd name="T2" fmla="*/ 0 w 21628"/>
                <a:gd name="T3" fmla="*/ 0 h 21600"/>
                <a:gd name="T4" fmla="*/ 0 w 2162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28"/>
                <a:gd name="T10" fmla="*/ 0 h 21600"/>
                <a:gd name="T11" fmla="*/ 21628 w 2162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8" h="21600" fill="none" extrusionOk="0">
                  <a:moveTo>
                    <a:pt x="0" y="0"/>
                  </a:moveTo>
                  <a:cubicBezTo>
                    <a:pt x="9" y="0"/>
                    <a:pt x="18" y="-1"/>
                    <a:pt x="28" y="-1"/>
                  </a:cubicBezTo>
                  <a:cubicBezTo>
                    <a:pt x="11957" y="-1"/>
                    <a:pt x="21628" y="9670"/>
                    <a:pt x="21628" y="21600"/>
                  </a:cubicBezTo>
                </a:path>
                <a:path w="21628" h="21600" stroke="0" extrusionOk="0">
                  <a:moveTo>
                    <a:pt x="0" y="0"/>
                  </a:moveTo>
                  <a:cubicBezTo>
                    <a:pt x="9" y="0"/>
                    <a:pt x="18" y="-1"/>
                    <a:pt x="28" y="-1"/>
                  </a:cubicBezTo>
                  <a:cubicBezTo>
                    <a:pt x="11957" y="-1"/>
                    <a:pt x="21628" y="9670"/>
                    <a:pt x="21628" y="21600"/>
                  </a:cubicBezTo>
                  <a:lnTo>
                    <a:pt x="28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0" name="Arc 109"/>
            <p:cNvSpPr>
              <a:spLocks/>
            </p:cNvSpPr>
            <p:nvPr/>
          </p:nvSpPr>
          <p:spPr bwMode="auto">
            <a:xfrm>
              <a:off x="1375" y="1856"/>
              <a:ext cx="943" cy="5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63"/>
                  </a:moveTo>
                  <a:cubicBezTo>
                    <a:pt x="20" y="9657"/>
                    <a:pt x="9671" y="12"/>
                    <a:pt x="21577" y="0"/>
                  </a:cubicBezTo>
                </a:path>
                <a:path w="21600" h="21600" stroke="0" extrusionOk="0">
                  <a:moveTo>
                    <a:pt x="0" y="21563"/>
                  </a:moveTo>
                  <a:cubicBezTo>
                    <a:pt x="20" y="9657"/>
                    <a:pt x="9671" y="12"/>
                    <a:pt x="21577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1" name="Arc 110"/>
            <p:cNvSpPr>
              <a:spLocks/>
            </p:cNvSpPr>
            <p:nvPr/>
          </p:nvSpPr>
          <p:spPr bwMode="auto">
            <a:xfrm>
              <a:off x="1378" y="2432"/>
              <a:ext cx="827" cy="284"/>
            </a:xfrm>
            <a:custGeom>
              <a:avLst/>
              <a:gdLst>
                <a:gd name="T0" fmla="*/ 0 w 21600"/>
                <a:gd name="T1" fmla="*/ 0 h 21676"/>
                <a:gd name="T2" fmla="*/ 0 w 21600"/>
                <a:gd name="T3" fmla="*/ 0 h 21676"/>
                <a:gd name="T4" fmla="*/ 0 w 21600"/>
                <a:gd name="T5" fmla="*/ 0 h 216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76"/>
                <a:gd name="T11" fmla="*/ 21600 w 21600"/>
                <a:gd name="T12" fmla="*/ 21676 h 216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76" fill="none" extrusionOk="0">
                  <a:moveTo>
                    <a:pt x="21574" y="21675"/>
                  </a:moveTo>
                  <a:cubicBezTo>
                    <a:pt x="9654" y="21661"/>
                    <a:pt x="0" y="11995"/>
                    <a:pt x="0" y="76"/>
                  </a:cubicBezTo>
                  <a:cubicBezTo>
                    <a:pt x="0" y="50"/>
                    <a:pt x="0" y="25"/>
                    <a:pt x="0" y="0"/>
                  </a:cubicBezTo>
                </a:path>
                <a:path w="21600" h="21676" stroke="0" extrusionOk="0">
                  <a:moveTo>
                    <a:pt x="21574" y="21675"/>
                  </a:moveTo>
                  <a:cubicBezTo>
                    <a:pt x="9654" y="21661"/>
                    <a:pt x="0" y="11995"/>
                    <a:pt x="0" y="76"/>
                  </a:cubicBezTo>
                  <a:cubicBezTo>
                    <a:pt x="0" y="50"/>
                    <a:pt x="0" y="25"/>
                    <a:pt x="0" y="0"/>
                  </a:cubicBezTo>
                  <a:lnTo>
                    <a:pt x="21600" y="76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2" name="Arc 111"/>
            <p:cNvSpPr>
              <a:spLocks/>
            </p:cNvSpPr>
            <p:nvPr/>
          </p:nvSpPr>
          <p:spPr bwMode="auto">
            <a:xfrm>
              <a:off x="2159" y="2535"/>
              <a:ext cx="660" cy="181"/>
            </a:xfrm>
            <a:custGeom>
              <a:avLst/>
              <a:gdLst>
                <a:gd name="T0" fmla="*/ 0 w 21633"/>
                <a:gd name="T1" fmla="*/ 0 h 21600"/>
                <a:gd name="T2" fmla="*/ 0 w 21633"/>
                <a:gd name="T3" fmla="*/ 0 h 21600"/>
                <a:gd name="T4" fmla="*/ 0 w 2163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33"/>
                <a:gd name="T10" fmla="*/ 0 h 21600"/>
                <a:gd name="T11" fmla="*/ 21633 w 2163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3" h="21600" fill="none" extrusionOk="0">
                  <a:moveTo>
                    <a:pt x="21633" y="0"/>
                  </a:moveTo>
                  <a:cubicBezTo>
                    <a:pt x="21633" y="11929"/>
                    <a:pt x="11962" y="21600"/>
                    <a:pt x="33" y="21600"/>
                  </a:cubicBezTo>
                  <a:cubicBezTo>
                    <a:pt x="22" y="21599"/>
                    <a:pt x="11" y="21599"/>
                    <a:pt x="0" y="21599"/>
                  </a:cubicBezTo>
                </a:path>
                <a:path w="21633" h="21600" stroke="0" extrusionOk="0">
                  <a:moveTo>
                    <a:pt x="21633" y="0"/>
                  </a:moveTo>
                  <a:cubicBezTo>
                    <a:pt x="21633" y="11929"/>
                    <a:pt x="11962" y="21600"/>
                    <a:pt x="33" y="21600"/>
                  </a:cubicBezTo>
                  <a:cubicBezTo>
                    <a:pt x="22" y="21599"/>
                    <a:pt x="11" y="21599"/>
                    <a:pt x="0" y="21599"/>
                  </a:cubicBezTo>
                  <a:lnTo>
                    <a:pt x="33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3" name="Arc 112"/>
            <p:cNvSpPr>
              <a:spLocks/>
            </p:cNvSpPr>
            <p:nvPr/>
          </p:nvSpPr>
          <p:spPr bwMode="auto">
            <a:xfrm>
              <a:off x="2321" y="2270"/>
              <a:ext cx="492" cy="1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4" name="Arc 113"/>
            <p:cNvSpPr>
              <a:spLocks/>
            </p:cNvSpPr>
            <p:nvPr/>
          </p:nvSpPr>
          <p:spPr bwMode="auto">
            <a:xfrm>
              <a:off x="1528" y="2270"/>
              <a:ext cx="794" cy="4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81"/>
                    <a:pt x="9654" y="14"/>
                    <a:pt x="21573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81"/>
                    <a:pt x="9654" y="14"/>
                    <a:pt x="2157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5" name="Arc 114"/>
            <p:cNvSpPr>
              <a:spLocks/>
            </p:cNvSpPr>
            <p:nvPr/>
          </p:nvSpPr>
          <p:spPr bwMode="auto">
            <a:xfrm>
              <a:off x="2119" y="2826"/>
              <a:ext cx="486" cy="166"/>
            </a:xfrm>
            <a:custGeom>
              <a:avLst/>
              <a:gdLst>
                <a:gd name="T0" fmla="*/ 0 w 21644"/>
                <a:gd name="T1" fmla="*/ 0 h 21600"/>
                <a:gd name="T2" fmla="*/ 0 w 21644"/>
                <a:gd name="T3" fmla="*/ 0 h 21600"/>
                <a:gd name="T4" fmla="*/ 0 w 216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44"/>
                <a:gd name="T10" fmla="*/ 0 h 21600"/>
                <a:gd name="T11" fmla="*/ 21644 w 216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44" h="21600" fill="none" extrusionOk="0">
                  <a:moveTo>
                    <a:pt x="21644" y="0"/>
                  </a:moveTo>
                  <a:cubicBezTo>
                    <a:pt x="21644" y="11929"/>
                    <a:pt x="11973" y="21600"/>
                    <a:pt x="44" y="21600"/>
                  </a:cubicBezTo>
                  <a:cubicBezTo>
                    <a:pt x="29" y="21599"/>
                    <a:pt x="14" y="21599"/>
                    <a:pt x="0" y="21599"/>
                  </a:cubicBezTo>
                </a:path>
                <a:path w="21644" h="21600" stroke="0" extrusionOk="0">
                  <a:moveTo>
                    <a:pt x="21644" y="0"/>
                  </a:moveTo>
                  <a:cubicBezTo>
                    <a:pt x="21644" y="11929"/>
                    <a:pt x="11973" y="21600"/>
                    <a:pt x="44" y="21600"/>
                  </a:cubicBezTo>
                  <a:cubicBezTo>
                    <a:pt x="29" y="21599"/>
                    <a:pt x="14" y="21599"/>
                    <a:pt x="0" y="21599"/>
                  </a:cubicBezTo>
                  <a:lnTo>
                    <a:pt x="44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6" name="Arc 115"/>
            <p:cNvSpPr>
              <a:spLocks/>
            </p:cNvSpPr>
            <p:nvPr/>
          </p:nvSpPr>
          <p:spPr bwMode="auto">
            <a:xfrm>
              <a:off x="2184" y="2657"/>
              <a:ext cx="420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7" name="Arc 116"/>
            <p:cNvSpPr>
              <a:spLocks/>
            </p:cNvSpPr>
            <p:nvPr/>
          </p:nvSpPr>
          <p:spPr bwMode="auto">
            <a:xfrm>
              <a:off x="1619" y="2657"/>
              <a:ext cx="561" cy="40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46"/>
                  </a:moveTo>
                  <a:cubicBezTo>
                    <a:pt x="29" y="9652"/>
                    <a:pt x="9668" y="20"/>
                    <a:pt x="21562" y="0"/>
                  </a:cubicBezTo>
                </a:path>
                <a:path w="21600" h="21600" stroke="0" extrusionOk="0">
                  <a:moveTo>
                    <a:pt x="0" y="21546"/>
                  </a:moveTo>
                  <a:cubicBezTo>
                    <a:pt x="29" y="9652"/>
                    <a:pt x="9668" y="20"/>
                    <a:pt x="21562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8" name="Arc 117"/>
            <p:cNvSpPr>
              <a:spLocks/>
            </p:cNvSpPr>
            <p:nvPr/>
          </p:nvSpPr>
          <p:spPr bwMode="auto">
            <a:xfrm>
              <a:off x="1528" y="2714"/>
              <a:ext cx="602" cy="27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69" name="Arc 118"/>
            <p:cNvSpPr>
              <a:spLocks/>
            </p:cNvSpPr>
            <p:nvPr/>
          </p:nvSpPr>
          <p:spPr bwMode="auto">
            <a:xfrm>
              <a:off x="1627" y="3121"/>
              <a:ext cx="603" cy="144"/>
            </a:xfrm>
            <a:custGeom>
              <a:avLst/>
              <a:gdLst>
                <a:gd name="T0" fmla="*/ 0 w 21600"/>
                <a:gd name="T1" fmla="*/ 0 h 21750"/>
                <a:gd name="T2" fmla="*/ 0 w 21600"/>
                <a:gd name="T3" fmla="*/ 0 h 21750"/>
                <a:gd name="T4" fmla="*/ 0 w 21600"/>
                <a:gd name="T5" fmla="*/ 0 h 2175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50"/>
                <a:gd name="T11" fmla="*/ 21600 w 21600"/>
                <a:gd name="T12" fmla="*/ 21750 h 217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50" fill="none" extrusionOk="0">
                  <a:moveTo>
                    <a:pt x="21564" y="21749"/>
                  </a:moveTo>
                  <a:cubicBezTo>
                    <a:pt x="9648" y="21730"/>
                    <a:pt x="0" y="12065"/>
                    <a:pt x="0" y="150"/>
                  </a:cubicBezTo>
                  <a:cubicBezTo>
                    <a:pt x="0" y="99"/>
                    <a:pt x="0" y="49"/>
                    <a:pt x="0" y="-1"/>
                  </a:cubicBezTo>
                </a:path>
                <a:path w="21600" h="21750" stroke="0" extrusionOk="0">
                  <a:moveTo>
                    <a:pt x="21564" y="21749"/>
                  </a:moveTo>
                  <a:cubicBezTo>
                    <a:pt x="9648" y="21730"/>
                    <a:pt x="0" y="12065"/>
                    <a:pt x="0" y="150"/>
                  </a:cubicBezTo>
                  <a:cubicBezTo>
                    <a:pt x="0" y="99"/>
                    <a:pt x="0" y="49"/>
                    <a:pt x="0" y="-1"/>
                  </a:cubicBezTo>
                  <a:lnTo>
                    <a:pt x="21600" y="15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0" name="Arc 119"/>
            <p:cNvSpPr>
              <a:spLocks/>
            </p:cNvSpPr>
            <p:nvPr/>
          </p:nvSpPr>
          <p:spPr bwMode="auto">
            <a:xfrm>
              <a:off x="2204" y="3113"/>
              <a:ext cx="290" cy="152"/>
            </a:xfrm>
            <a:custGeom>
              <a:avLst/>
              <a:gdLst>
                <a:gd name="T0" fmla="*/ 0 w 21600"/>
                <a:gd name="T1" fmla="*/ 0 h 21744"/>
                <a:gd name="T2" fmla="*/ 0 w 21600"/>
                <a:gd name="T3" fmla="*/ 0 h 21744"/>
                <a:gd name="T4" fmla="*/ 0 w 21600"/>
                <a:gd name="T5" fmla="*/ 0 h 217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44"/>
                <a:gd name="T11" fmla="*/ 21600 w 21600"/>
                <a:gd name="T12" fmla="*/ 21744 h 217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44" fill="none" extrusionOk="0">
                  <a:moveTo>
                    <a:pt x="21599" y="0"/>
                  </a:moveTo>
                  <a:cubicBezTo>
                    <a:pt x="21599" y="48"/>
                    <a:pt x="21600" y="96"/>
                    <a:pt x="21600" y="144"/>
                  </a:cubicBezTo>
                  <a:cubicBezTo>
                    <a:pt x="21600" y="12073"/>
                    <a:pt x="11929" y="21744"/>
                    <a:pt x="-1" y="21744"/>
                  </a:cubicBezTo>
                </a:path>
                <a:path w="21600" h="21744" stroke="0" extrusionOk="0">
                  <a:moveTo>
                    <a:pt x="21599" y="0"/>
                  </a:moveTo>
                  <a:cubicBezTo>
                    <a:pt x="21599" y="48"/>
                    <a:pt x="21600" y="96"/>
                    <a:pt x="21600" y="144"/>
                  </a:cubicBezTo>
                  <a:cubicBezTo>
                    <a:pt x="21600" y="12073"/>
                    <a:pt x="11929" y="21744"/>
                    <a:pt x="-1" y="21744"/>
                  </a:cubicBezTo>
                  <a:lnTo>
                    <a:pt x="0" y="144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1" name="Arc 120"/>
            <p:cNvSpPr>
              <a:spLocks/>
            </p:cNvSpPr>
            <p:nvPr/>
          </p:nvSpPr>
          <p:spPr bwMode="auto">
            <a:xfrm>
              <a:off x="2295" y="2954"/>
              <a:ext cx="199" cy="1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880" y="-1"/>
                    <a:pt x="21530" y="9594"/>
                    <a:pt x="21599" y="21475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880" y="-1"/>
                    <a:pt x="21530" y="9594"/>
                    <a:pt x="21599" y="2147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2" name="Arc 121"/>
            <p:cNvSpPr>
              <a:spLocks/>
            </p:cNvSpPr>
            <p:nvPr/>
          </p:nvSpPr>
          <p:spPr bwMode="auto">
            <a:xfrm>
              <a:off x="1832" y="2954"/>
              <a:ext cx="481" cy="3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88"/>
                    <a:pt x="9643" y="24"/>
                    <a:pt x="21555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88"/>
                    <a:pt x="9643" y="24"/>
                    <a:pt x="2155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3" name="Arc 122"/>
            <p:cNvSpPr>
              <a:spLocks/>
            </p:cNvSpPr>
            <p:nvPr/>
          </p:nvSpPr>
          <p:spPr bwMode="auto">
            <a:xfrm>
              <a:off x="1833" y="3258"/>
              <a:ext cx="314" cy="183"/>
            </a:xfrm>
            <a:custGeom>
              <a:avLst/>
              <a:gdLst>
                <a:gd name="T0" fmla="*/ 0 w 21600"/>
                <a:gd name="T1" fmla="*/ 0 h 21718"/>
                <a:gd name="T2" fmla="*/ 0 w 21600"/>
                <a:gd name="T3" fmla="*/ 0 h 21718"/>
                <a:gd name="T4" fmla="*/ 0 w 21600"/>
                <a:gd name="T5" fmla="*/ 0 h 2171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18"/>
                <a:gd name="T11" fmla="*/ 21600 w 21600"/>
                <a:gd name="T12" fmla="*/ 21718 h 217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18" fill="none" extrusionOk="0">
                  <a:moveTo>
                    <a:pt x="21531" y="21717"/>
                  </a:moveTo>
                  <a:cubicBezTo>
                    <a:pt x="9628" y="21679"/>
                    <a:pt x="0" y="12020"/>
                    <a:pt x="0" y="118"/>
                  </a:cubicBezTo>
                  <a:cubicBezTo>
                    <a:pt x="0" y="78"/>
                    <a:pt x="0" y="39"/>
                    <a:pt x="0" y="0"/>
                  </a:cubicBezTo>
                </a:path>
                <a:path w="21600" h="21718" stroke="0" extrusionOk="0">
                  <a:moveTo>
                    <a:pt x="21531" y="21717"/>
                  </a:moveTo>
                  <a:cubicBezTo>
                    <a:pt x="9628" y="21679"/>
                    <a:pt x="0" y="12020"/>
                    <a:pt x="0" y="118"/>
                  </a:cubicBezTo>
                  <a:cubicBezTo>
                    <a:pt x="0" y="78"/>
                    <a:pt x="0" y="39"/>
                    <a:pt x="0" y="0"/>
                  </a:cubicBezTo>
                  <a:lnTo>
                    <a:pt x="21600" y="118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4" name="Arc 123"/>
            <p:cNvSpPr>
              <a:spLocks/>
            </p:cNvSpPr>
            <p:nvPr/>
          </p:nvSpPr>
          <p:spPr bwMode="auto">
            <a:xfrm>
              <a:off x="2125" y="3454"/>
              <a:ext cx="185" cy="52"/>
            </a:xfrm>
            <a:custGeom>
              <a:avLst/>
              <a:gdLst>
                <a:gd name="T0" fmla="*/ 0 w 21712"/>
                <a:gd name="T1" fmla="*/ 0 h 21600"/>
                <a:gd name="T2" fmla="*/ 0 w 21712"/>
                <a:gd name="T3" fmla="*/ 0 h 21600"/>
                <a:gd name="T4" fmla="*/ 0 w 21712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12"/>
                <a:gd name="T10" fmla="*/ 0 h 21600"/>
                <a:gd name="T11" fmla="*/ 21712 w 217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12" h="21600" fill="none" extrusionOk="0">
                  <a:moveTo>
                    <a:pt x="0" y="0"/>
                  </a:moveTo>
                  <a:cubicBezTo>
                    <a:pt x="38" y="0"/>
                    <a:pt x="77" y="-1"/>
                    <a:pt x="116" y="-1"/>
                  </a:cubicBezTo>
                  <a:cubicBezTo>
                    <a:pt x="11881" y="-1"/>
                    <a:pt x="21483" y="9416"/>
                    <a:pt x="21711" y="2118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8" y="0"/>
                    <a:pt x="77" y="-1"/>
                    <a:pt x="116" y="-1"/>
                  </a:cubicBezTo>
                  <a:cubicBezTo>
                    <a:pt x="11881" y="-1"/>
                    <a:pt x="21483" y="9416"/>
                    <a:pt x="21711" y="21180"/>
                  </a:cubicBezTo>
                  <a:lnTo>
                    <a:pt x="116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4375" name="Line 124"/>
            <p:cNvSpPr>
              <a:spLocks noChangeShapeType="1"/>
            </p:cNvSpPr>
            <p:nvPr/>
          </p:nvSpPr>
          <p:spPr bwMode="auto">
            <a:xfrm flipV="1">
              <a:off x="2786" y="2523"/>
              <a:ext cx="45" cy="8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339" name="ZoneTexte 30"/>
          <p:cNvSpPr txBox="1">
            <a:spLocks noChangeArrowheads="1"/>
          </p:cNvSpPr>
          <p:nvPr/>
        </p:nvSpPr>
        <p:spPr bwMode="auto">
          <a:xfrm>
            <a:off x="4750126" y="5968330"/>
            <a:ext cx="3088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↗ Activité Physique</a:t>
            </a:r>
          </a:p>
        </p:txBody>
      </p:sp>
      <p:sp>
        <p:nvSpPr>
          <p:cNvPr id="43" name="ZoneTexte 30"/>
          <p:cNvSpPr txBox="1">
            <a:spLocks noChangeArrowheads="1"/>
          </p:cNvSpPr>
          <p:nvPr/>
        </p:nvSpPr>
        <p:spPr bwMode="auto">
          <a:xfrm>
            <a:off x="421324" y="5907296"/>
            <a:ext cx="32015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alibri" pitchFamily="34" charset="0"/>
              </a:rPr>
              <a:t>Par rapport à ma condition du moment !</a:t>
            </a:r>
          </a:p>
        </p:txBody>
      </p:sp>
      <p:sp>
        <p:nvSpPr>
          <p:cNvPr id="44" name="ZoneTexte 31"/>
          <p:cNvSpPr txBox="1">
            <a:spLocks noChangeArrowheads="1"/>
          </p:cNvSpPr>
          <p:nvPr/>
        </p:nvSpPr>
        <p:spPr bwMode="auto">
          <a:xfrm>
            <a:off x="602636" y="5046624"/>
            <a:ext cx="2514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Amélioration cardiovasculaire</a:t>
            </a:r>
          </a:p>
        </p:txBody>
      </p:sp>
      <p:sp>
        <p:nvSpPr>
          <p:cNvPr id="46" name="ZoneTexte 32"/>
          <p:cNvSpPr txBox="1">
            <a:spLocks noChangeArrowheads="1"/>
          </p:cNvSpPr>
          <p:nvPr/>
        </p:nvSpPr>
        <p:spPr bwMode="auto">
          <a:xfrm>
            <a:off x="142860" y="3020494"/>
            <a:ext cx="30162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Maintien ou </a:t>
            </a:r>
          </a:p>
          <a:p>
            <a:pPr algn="ctr"/>
            <a:r>
              <a:rPr lang="fr-FR" sz="2400" b="1" dirty="0">
                <a:latin typeface="Calibri" pitchFamily="34" charset="0"/>
              </a:rPr>
              <a:t>↗ masse musculaire</a:t>
            </a:r>
          </a:p>
          <a:p>
            <a:pPr algn="ctr"/>
            <a:r>
              <a:rPr lang="fr-FR" sz="2400" b="1" dirty="0">
                <a:latin typeface="Calibri" pitchFamily="34" charset="0"/>
              </a:rPr>
              <a:t>Diminution douleurs</a:t>
            </a:r>
          </a:p>
        </p:txBody>
      </p:sp>
      <p:sp>
        <p:nvSpPr>
          <p:cNvPr id="49" name="ZoneTexte 33"/>
          <p:cNvSpPr txBox="1">
            <a:spLocks noChangeArrowheads="1"/>
          </p:cNvSpPr>
          <p:nvPr/>
        </p:nvSpPr>
        <p:spPr bwMode="auto">
          <a:xfrm>
            <a:off x="974334" y="1567446"/>
            <a:ext cx="32620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Amélioration dans les gestes de la vie quotidienne</a:t>
            </a:r>
          </a:p>
        </p:txBody>
      </p:sp>
      <p:sp>
        <p:nvSpPr>
          <p:cNvPr id="50" name="ZoneTexte 34"/>
          <p:cNvSpPr txBox="1">
            <a:spLocks noChangeArrowheads="1"/>
          </p:cNvSpPr>
          <p:nvPr/>
        </p:nvSpPr>
        <p:spPr bwMode="auto">
          <a:xfrm>
            <a:off x="2929510" y="905493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Calibri" pitchFamily="34" charset="0"/>
              </a:rPr>
              <a:t>Augmentation de la Motivation!</a:t>
            </a:r>
          </a:p>
        </p:txBody>
      </p:sp>
      <p:sp>
        <p:nvSpPr>
          <p:cNvPr id="51" name="ZoneTexte 32"/>
          <p:cNvSpPr txBox="1">
            <a:spLocks noChangeArrowheads="1"/>
          </p:cNvSpPr>
          <p:nvPr/>
        </p:nvSpPr>
        <p:spPr bwMode="auto">
          <a:xfrm>
            <a:off x="5730350" y="2239705"/>
            <a:ext cx="2152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latin typeface="Calibri" pitchFamily="34" charset="0"/>
              </a:rPr>
              <a:t>↗ Force</a:t>
            </a:r>
          </a:p>
        </p:txBody>
      </p:sp>
      <p:sp>
        <p:nvSpPr>
          <p:cNvPr id="52" name="ZoneTexte 32"/>
          <p:cNvSpPr txBox="1">
            <a:spLocks noChangeArrowheads="1"/>
          </p:cNvSpPr>
          <p:nvPr/>
        </p:nvSpPr>
        <p:spPr bwMode="auto">
          <a:xfrm>
            <a:off x="6547964" y="4596119"/>
            <a:ext cx="23682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  <a:latin typeface="Calibri" pitchFamily="34" charset="0"/>
              </a:rPr>
              <a:t>Essoufflement moins rapide</a:t>
            </a:r>
          </a:p>
        </p:txBody>
      </p:sp>
      <p:sp>
        <p:nvSpPr>
          <p:cNvPr id="53" name="ZoneTexte 30"/>
          <p:cNvSpPr txBox="1">
            <a:spLocks noChangeArrowheads="1"/>
          </p:cNvSpPr>
          <p:nvPr/>
        </p:nvSpPr>
        <p:spPr bwMode="auto">
          <a:xfrm>
            <a:off x="421324" y="4226787"/>
            <a:ext cx="27377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Satisfaction  – Mieux-être</a:t>
            </a:r>
          </a:p>
        </p:txBody>
      </p:sp>
      <p:sp>
        <p:nvSpPr>
          <p:cNvPr id="54" name="ZoneTexte 30"/>
          <p:cNvSpPr txBox="1">
            <a:spLocks noChangeArrowheads="1"/>
          </p:cNvSpPr>
          <p:nvPr/>
        </p:nvSpPr>
        <p:spPr bwMode="auto">
          <a:xfrm>
            <a:off x="6217232" y="3230046"/>
            <a:ext cx="2528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itchFamily="34" charset="0"/>
              </a:rPr>
              <a:t>Encore plus envie de bouger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110004" y="194065"/>
            <a:ext cx="4923992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Spirale Positive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3550" y="1219855"/>
            <a:ext cx="85524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/>
              <a:t>  Amélioration</a:t>
            </a:r>
            <a:r>
              <a:rPr lang="fr-FR" sz="2400" dirty="0"/>
              <a:t> sur le plan cardio-pulmonaire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↗ Contractilité </a:t>
            </a:r>
            <a:r>
              <a:rPr lang="mr-IN" sz="2400" dirty="0"/>
              <a:t>–</a:t>
            </a:r>
            <a:r>
              <a:rPr lang="fr-FR" sz="2400" dirty="0"/>
              <a:t> Efficacité de la pompe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↗ Capacité à utiliser l’oxygène (↘Essoufflement)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↗ Réponse à l’effort (variabilité)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↗ Système circulatoire (↘Douleurs jambes)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↘ Troubles du rythme (ex : </a:t>
            </a:r>
            <a:r>
              <a:rPr lang="fr-FR" sz="2400" dirty="0" err="1"/>
              <a:t>extra-systole</a:t>
            </a:r>
            <a:r>
              <a:rPr lang="fr-FR" sz="2400" dirty="0"/>
              <a:t>)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↘ Hypertension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↘ Risque d’angine de poitrine</a:t>
            </a:r>
          </a:p>
          <a:p>
            <a:pPr lvl="3" indent="-342900">
              <a:buFont typeface="Wingdings" pitchFamily="2" charset="2"/>
              <a:buChar char="§"/>
            </a:pPr>
            <a:r>
              <a:rPr lang="fr-FR" sz="2400" dirty="0"/>
              <a:t>↘ Risque d’infarctus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fr-FR" sz="2000" dirty="0"/>
          </a:p>
        </p:txBody>
      </p:sp>
      <p:sp>
        <p:nvSpPr>
          <p:cNvPr id="8" name="ZoneTexte 32"/>
          <p:cNvSpPr txBox="1">
            <a:spLocks noChangeArrowheads="1"/>
          </p:cNvSpPr>
          <p:nvPr/>
        </p:nvSpPr>
        <p:spPr bwMode="auto">
          <a:xfrm>
            <a:off x="1008335" y="4854608"/>
            <a:ext cx="71273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00B050"/>
                </a:solidFill>
                <a:latin typeface="Calibri" pitchFamily="34" charset="0"/>
              </a:rPr>
              <a:t>Essoufflement moins rapide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53" y="3763521"/>
            <a:ext cx="1362755" cy="10077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52051" y="194065"/>
            <a:ext cx="4439898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Bienfaits de l’AP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0513" y="966788"/>
            <a:ext cx="152400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32"/>
          <p:cNvSpPr txBox="1">
            <a:spLocks noChangeArrowheads="1"/>
          </p:cNvSpPr>
          <p:nvPr/>
        </p:nvSpPr>
        <p:spPr bwMode="auto">
          <a:xfrm>
            <a:off x="1008335" y="4854608"/>
            <a:ext cx="71273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rgbClr val="00B050"/>
                </a:solidFill>
                <a:latin typeface="Calibri" pitchFamily="34" charset="0"/>
              </a:rPr>
              <a:t>Essoufflement moins rapide !</a:t>
            </a:r>
          </a:p>
        </p:txBody>
      </p:sp>
      <p:sp>
        <p:nvSpPr>
          <p:cNvPr id="2" name="Rectangle 1"/>
          <p:cNvSpPr/>
          <p:nvPr/>
        </p:nvSpPr>
        <p:spPr>
          <a:xfrm>
            <a:off x="969201" y="1350660"/>
            <a:ext cx="69914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/>
              <a:t> ↗ Condition physique et moral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/>
              <a:t>  Amélioration</a:t>
            </a:r>
            <a:r>
              <a:rPr lang="fr-FR" sz="2400" dirty="0"/>
              <a:t> de votre </a:t>
            </a:r>
            <a:r>
              <a:rPr lang="fr-FR" sz="2400" u="sng" dirty="0"/>
              <a:t>qualité de vie</a:t>
            </a:r>
            <a:r>
              <a:rPr lang="fr-FR" sz="2400" dirty="0"/>
              <a:t> :</a:t>
            </a:r>
          </a:p>
          <a:p>
            <a:pPr lvl="3">
              <a:buFont typeface="Wingdings" pitchFamily="2" charset="2"/>
              <a:buChar char="§"/>
            </a:pPr>
            <a:r>
              <a:rPr lang="fr-FR" sz="2400" dirty="0"/>
              <a:t> </a:t>
            </a:r>
            <a:r>
              <a:rPr lang="fr-FR" sz="2400" dirty="0">
                <a:latin typeface="Calibri"/>
                <a:cs typeface="Calibri"/>
              </a:rPr>
              <a:t>↘</a:t>
            </a:r>
            <a:r>
              <a:rPr lang="fr-FR" sz="2400" dirty="0"/>
              <a:t>Douleurs articulaires et musculaires</a:t>
            </a:r>
          </a:p>
          <a:p>
            <a:pPr lvl="3">
              <a:buFont typeface="Wingdings" pitchFamily="2" charset="2"/>
              <a:buChar char="§"/>
            </a:pPr>
            <a:r>
              <a:rPr lang="fr-FR" sz="2400" dirty="0"/>
              <a:t> </a:t>
            </a:r>
            <a:r>
              <a:rPr lang="fr-FR" sz="2400" dirty="0">
                <a:latin typeface="Calibri"/>
                <a:cs typeface="Calibri"/>
              </a:rPr>
              <a:t>↘</a:t>
            </a:r>
            <a:r>
              <a:rPr lang="fr-FR" sz="2400" dirty="0"/>
              <a:t>Fatigue</a:t>
            </a:r>
          </a:p>
          <a:p>
            <a:pPr lvl="3">
              <a:buFont typeface="Wingdings" pitchFamily="2" charset="2"/>
              <a:buChar char="§"/>
            </a:pPr>
            <a:r>
              <a:rPr lang="fr-FR" sz="2400" dirty="0"/>
              <a:t> </a:t>
            </a:r>
            <a:r>
              <a:rPr lang="fr-FR" sz="2400" dirty="0">
                <a:latin typeface="Calibri"/>
                <a:cs typeface="Calibri"/>
              </a:rPr>
              <a:t>↗</a:t>
            </a:r>
            <a:r>
              <a:rPr lang="fr-FR" sz="2400" dirty="0"/>
              <a:t>Libido</a:t>
            </a:r>
          </a:p>
          <a:p>
            <a:pPr lvl="3">
              <a:buFont typeface="Wingdings" pitchFamily="2" charset="2"/>
              <a:buChar char="§"/>
            </a:pPr>
            <a:r>
              <a:rPr lang="fr-FR" sz="2400" dirty="0"/>
              <a:t> </a:t>
            </a:r>
            <a:r>
              <a:rPr lang="fr-FR" sz="2400" dirty="0" err="1"/>
              <a:t>Etc</a:t>
            </a:r>
            <a:endParaRPr lang="fr-FR" sz="2400" dirty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400" b="1" dirty="0"/>
              <a:t>  Augmentation </a:t>
            </a:r>
            <a:r>
              <a:rPr lang="fr-FR" sz="2400" dirty="0"/>
              <a:t>de  </a:t>
            </a:r>
            <a:r>
              <a:rPr lang="fr-FR" sz="2400" u="sng" dirty="0"/>
              <a:t>l’espérance de vie</a:t>
            </a:r>
            <a:r>
              <a:rPr lang="fr-FR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2051" y="194065"/>
            <a:ext cx="4439898" cy="5706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andara" pitchFamily="34" charset="0"/>
                <a:ea typeface="ＭＳ Ｐゴシック" charset="-128"/>
              </a:rPr>
              <a:t>Bienfaits de l’AP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159"/>
            <a:ext cx="882192" cy="9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8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779</Words>
  <Application>Microsoft Macintosh PowerPoint</Application>
  <PresentationFormat>Affichage à l'écran (4:3)</PresentationFormat>
  <Paragraphs>201</Paragraphs>
  <Slides>35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Bookman Old Style</vt:lpstr>
      <vt:lpstr>Calibri</vt:lpstr>
      <vt:lpstr>Candara</vt:lpstr>
      <vt:lpstr>Comic Sans MS</vt:lpstr>
      <vt:lpstr>Courier New</vt:lpstr>
      <vt:lpstr>Mangal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FONCTIONNEMENT</vt:lpstr>
      <vt:lpstr>ATELIER N°1</vt:lpstr>
      <vt:lpstr>ATELIER N°2</vt:lpstr>
      <vt:lpstr>ATELIER N°3</vt:lpstr>
      <vt:lpstr>ATELIER N°4</vt:lpstr>
      <vt:lpstr>ATELIER N°5</vt:lpstr>
      <vt:lpstr>ATELIER N°6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Utilisateur Microsoft Office</cp:lastModifiedBy>
  <cp:revision>195</cp:revision>
  <dcterms:created xsi:type="dcterms:W3CDTF">2009-12-10T13:39:18Z</dcterms:created>
  <dcterms:modified xsi:type="dcterms:W3CDTF">2019-11-30T10:39:37Z</dcterms:modified>
</cp:coreProperties>
</file>